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04" r:id="rId1"/>
  </p:sldMasterIdLst>
  <p:notesMasterIdLst>
    <p:notesMasterId r:id="rId32"/>
  </p:notesMasterIdLst>
  <p:sldIdLst>
    <p:sldId id="256" r:id="rId2"/>
    <p:sldId id="259" r:id="rId3"/>
    <p:sldId id="260" r:id="rId4"/>
    <p:sldId id="261" r:id="rId5"/>
    <p:sldId id="266" r:id="rId6"/>
    <p:sldId id="267" r:id="rId7"/>
    <p:sldId id="268" r:id="rId8"/>
    <p:sldId id="269" r:id="rId9"/>
    <p:sldId id="270" r:id="rId10"/>
    <p:sldId id="271" r:id="rId11"/>
    <p:sldId id="272" r:id="rId12"/>
    <p:sldId id="273" r:id="rId13"/>
    <p:sldId id="274" r:id="rId14"/>
    <p:sldId id="275" r:id="rId15"/>
    <p:sldId id="276" r:id="rId16"/>
    <p:sldId id="279" r:id="rId17"/>
    <p:sldId id="280" r:id="rId18"/>
    <p:sldId id="281" r:id="rId19"/>
    <p:sldId id="282" r:id="rId20"/>
    <p:sldId id="283" r:id="rId21"/>
    <p:sldId id="284" r:id="rId22"/>
    <p:sldId id="285" r:id="rId23"/>
    <p:sldId id="286" r:id="rId24"/>
    <p:sldId id="287" r:id="rId25"/>
    <p:sldId id="288" r:id="rId26"/>
    <p:sldId id="295" r:id="rId27"/>
    <p:sldId id="290" r:id="rId28"/>
    <p:sldId id="289" r:id="rId29"/>
    <p:sldId id="291" r:id="rId30"/>
    <p:sldId id="292" r:id="rId31"/>
  </p:sldIdLst>
  <p:sldSz cx="9144000" cy="5143500" type="screen16x9"/>
  <p:notesSz cx="6858000" cy="9144000"/>
  <p:embeddedFontLst>
    <p:embeddedFont>
      <p:font typeface="Bahnschrift" panose="020B0502040204020203" pitchFamily="34" charset="0"/>
      <p:regular r:id="rId33"/>
      <p:bold r:id="rId34"/>
    </p:embeddedFont>
    <p:embeddedFont>
      <p:font typeface="Georgia" panose="02040502050405020303" pitchFamily="18"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Source Code Pro" panose="020B0509030403020204" pitchFamily="49" charset="0"/>
      <p:regular r:id="rId43"/>
      <p:bold r:id="rId44"/>
      <p:italic r:id="rId45"/>
      <p:boldItalic r:id="rId46"/>
    </p:embeddedFont>
    <p:embeddedFont>
      <p:font typeface="Tahoma" panose="020B0604030504040204" pitchFamily="34" charset="0"/>
      <p:regular r:id="rId47"/>
      <p:bold r:id="rId48"/>
    </p:embeddedFont>
    <p:embeddedFont>
      <p:font typeface="Trebuchet MS" panose="020B0603020202020204" pitchFamily="34" charset="0"/>
      <p:regular r:id="rId49"/>
      <p:bold r:id="rId50"/>
      <p:italic r:id="rId51"/>
      <p:boldItalic r:id="rId52"/>
    </p:embeddedFont>
    <p:embeddedFont>
      <p:font typeface="Wingdings 3" panose="05040102010807070707" pitchFamily="18" charset="2"/>
      <p:regular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58B84-52CD-49AC-9EF0-3365FD1D8EE3}">
  <a:tblStyle styleId="{CB358B84-52CD-49AC-9EF0-3365FD1D8E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c31cd2a96_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c31cd2a96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c403a0f9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c403a0f9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c403a0f9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c403a0f9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c403a0f9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c403a0f9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c403a0f9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c403a0f9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d6e7b79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d6e7b79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d2049b7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d2049b7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bc60aac9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bc60aac9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bc60aac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bc60aac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bc60aac9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bc60aac9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bc60aac9b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bc60aac9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0e1bec0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0e1bec0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bc60aac9b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bc60aac9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bc60aac9b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bc60aac9b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c60aac9b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c60aac9b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bc60aac9b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bc60aac9b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cce19606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cce19606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bc60aac9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bc60aac9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bc739c079_1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bc739c079_1_1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bc739c079_1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bc739c079_1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ec620ac92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dec620ac9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dd67d30f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dd67d30f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0e1bec0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0e1bec0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0e1bec0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0e1bec0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cce1960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cce1960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bc739c079_3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bc739c079_3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c5a4baac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c5a4baac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c31cd2a96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c31cd2a96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7f1f88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97f1f88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4548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67584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75705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31204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88572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67484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15049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20200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8743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070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79250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5/24/2022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16819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5/24/2022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13066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5/24/2022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86073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5/24/2022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68033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5/24/2022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032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5/24/2022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8490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Date Placeholder 4"/>
          <p:cNvSpPr>
            <a:spLocks noGrp="1"/>
          </p:cNvSpPr>
          <p:nvPr>
            <p:ph type="dt" sz="half" idx="10"/>
          </p:nvPr>
        </p:nvSpPr>
        <p:spPr/>
        <p:txBody>
          <a:bodyPr/>
          <a:lstStyle/>
          <a:p>
            <a:fld id="{35E72C73-2D91-4E12-BA25-F0AA0C03599B}" type="datetimeFigureOut">
              <a:rPr lang="en-US" smtClean="0"/>
              <a:t>5/24/2022</a:t>
            </a:fld>
            <a:endParaRPr lang="en-US" dirty="0"/>
          </a:p>
        </p:txBody>
      </p:sp>
    </p:spTree>
    <p:extLst>
      <p:ext uri="{BB962C8B-B14F-4D97-AF65-F5344CB8AC3E}">
        <p14:creationId xmlns:p14="http://schemas.microsoft.com/office/powerpoint/2010/main" val="42662823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BE451C3-0FF4-47C4-B829-773ADF60F88C}" type="datetimeFigureOut">
              <a:rPr lang="en-US" smtClean="0"/>
              <a:t>5/24/2022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186289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nia.nih.gov/health/parkinsons-disease"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hyperlink" Target="https://medium.com/sfu-cspmp/xgboost-a-deep-dive-into-boosting-f06c9c41349" TargetMode="External"/><Relationship Id="rId5" Type="http://schemas.openxmlformats.org/officeDocument/2006/relationships/hyperlink" Target="https://archive.ics.uci.edu/ml/datasets/parkinsons" TargetMode="External"/><Relationship Id="rId4" Type="http://schemas.openxmlformats.org/officeDocument/2006/relationships/hyperlink" Target="https://www.parkinson.org/understanding-parkinsons/what-is-parkins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9" name="Google Shape;59;p14"/>
          <p:cNvSpPr txBox="1"/>
          <p:nvPr/>
        </p:nvSpPr>
        <p:spPr>
          <a:xfrm>
            <a:off x="289932" y="431180"/>
            <a:ext cx="7181385" cy="14772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990"/>
              <a:buFont typeface="Arial"/>
              <a:buNone/>
            </a:pPr>
            <a:r>
              <a:rPr lang="en" sz="2800" b="1" dirty="0">
                <a:solidFill>
                  <a:srgbClr val="002060"/>
                </a:solidFill>
                <a:latin typeface="Times New Roman"/>
                <a:ea typeface="Times New Roman"/>
                <a:cs typeface="Times New Roman"/>
                <a:sym typeface="Times New Roman"/>
              </a:rPr>
              <a:t>  </a:t>
            </a:r>
            <a:r>
              <a:rPr lang="en" sz="2800" b="1" i="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DETECTION OF PARKINSON DISEASE USING  MACHINE LEARNING</a:t>
            </a:r>
            <a:endParaRPr sz="2800" b="1" i="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algn="l" rtl="0">
              <a:spcBef>
                <a:spcPts val="0"/>
              </a:spcBef>
              <a:spcAft>
                <a:spcPts val="0"/>
              </a:spcAft>
              <a:buNone/>
            </a:pPr>
            <a:endParaRPr sz="2800" dirty="0">
              <a:latin typeface="Source Code Pro"/>
              <a:ea typeface="Source Code Pro"/>
              <a:cs typeface="Source Code Pro"/>
              <a:sym typeface="Source Code Pro"/>
            </a:endParaRPr>
          </a:p>
        </p:txBody>
      </p:sp>
      <p:sp>
        <p:nvSpPr>
          <p:cNvPr id="6" name="TextBox 5">
            <a:extLst>
              <a:ext uri="{FF2B5EF4-FFF2-40B4-BE49-F238E27FC236}">
                <a16:creationId xmlns:a16="http://schemas.microsoft.com/office/drawing/2014/main" id="{CE5EB001-170B-4FAC-81EC-AE138CE78C59}"/>
              </a:ext>
            </a:extLst>
          </p:cNvPr>
          <p:cNvSpPr txBox="1"/>
          <p:nvPr/>
        </p:nvSpPr>
        <p:spPr>
          <a:xfrm>
            <a:off x="1467292" y="333153"/>
            <a:ext cx="5487505" cy="369332"/>
          </a:xfrm>
          <a:prstGeom prst="rect">
            <a:avLst/>
          </a:prstGeom>
          <a:noFill/>
        </p:spPr>
        <p:txBody>
          <a:bodyPr wrap="square" rtlCol="0">
            <a:spAutoFit/>
          </a:bodyPr>
          <a:lstStyle/>
          <a:p>
            <a:pPr algn="ctr"/>
            <a:r>
              <a:rPr lang="en-US" b="1" u="sng" dirty="0"/>
              <a:t> </a:t>
            </a:r>
          </a:p>
        </p:txBody>
      </p:sp>
      <p:pic>
        <p:nvPicPr>
          <p:cNvPr id="5" name="Picture 4">
            <a:extLst>
              <a:ext uri="{FF2B5EF4-FFF2-40B4-BE49-F238E27FC236}">
                <a16:creationId xmlns:a16="http://schemas.microsoft.com/office/drawing/2014/main" id="{7FCC17C8-ED57-D46B-0E8C-8F8F226F0BF0}"/>
              </a:ext>
            </a:extLst>
          </p:cNvPr>
          <p:cNvPicPr>
            <a:picLocks noChangeAspect="1"/>
          </p:cNvPicPr>
          <p:nvPr/>
        </p:nvPicPr>
        <p:blipFill>
          <a:blip r:embed="rId3"/>
          <a:stretch>
            <a:fillRect/>
          </a:stretch>
        </p:blipFill>
        <p:spPr>
          <a:xfrm>
            <a:off x="1271016" y="1678312"/>
            <a:ext cx="4867514" cy="290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29"/>
          <p:cNvSpPr txBox="1">
            <a:spLocks noGrp="1"/>
          </p:cNvSpPr>
          <p:nvPr>
            <p:ph type="title"/>
          </p:nvPr>
        </p:nvSpPr>
        <p:spPr>
          <a:xfrm>
            <a:off x="760800" y="251150"/>
            <a:ext cx="4457700" cy="4664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 dirty="0">
                <a:solidFill>
                  <a:srgbClr val="0000FF"/>
                </a:solidFill>
              </a:rPr>
              <a:t>     </a:t>
            </a:r>
            <a:r>
              <a:rPr lang="en" b="1" dirty="0">
                <a:solidFill>
                  <a:srgbClr val="0000FF"/>
                </a:solidFill>
              </a:rPr>
              <a:t>                        </a:t>
            </a:r>
            <a:r>
              <a:rPr lang="en" b="1" dirty="0">
                <a:solidFill>
                  <a:srgbClr val="351C75"/>
                </a:solidFill>
              </a:rPr>
              <a:t> </a:t>
            </a:r>
            <a:r>
              <a:rPr lang="en" sz="3588" b="1" dirty="0">
                <a:solidFill>
                  <a:srgbClr val="351C75"/>
                </a:solidFill>
                <a:latin typeface="Times New Roman"/>
                <a:ea typeface="Times New Roman"/>
                <a:cs typeface="Times New Roman"/>
                <a:sym typeface="Times New Roman"/>
              </a:rPr>
              <a:t>KNN </a:t>
            </a:r>
            <a:r>
              <a:rPr lang="en" sz="3588" b="1" dirty="0">
                <a:solidFill>
                  <a:srgbClr val="351C75"/>
                </a:solidFill>
              </a:rPr>
              <a:t> </a:t>
            </a:r>
            <a:r>
              <a:rPr lang="en" sz="2388" b="1" dirty="0">
                <a:solidFill>
                  <a:srgbClr val="351C75"/>
                </a:solidFill>
              </a:rPr>
              <a:t> </a:t>
            </a:r>
            <a:r>
              <a:rPr lang="en" sz="2388" b="1" dirty="0">
                <a:solidFill>
                  <a:srgbClr val="0000FF"/>
                </a:solidFill>
              </a:rPr>
              <a:t>  </a:t>
            </a:r>
            <a:r>
              <a:rPr lang="en" b="1" dirty="0">
                <a:solidFill>
                  <a:srgbClr val="0000FF"/>
                </a:solidFill>
              </a:rPr>
              <a:t>                                        </a:t>
            </a:r>
            <a:endParaRPr b="1" dirty="0">
              <a:solidFill>
                <a:srgbClr val="0000FF"/>
              </a:solidFill>
            </a:endParaRPr>
          </a:p>
        </p:txBody>
      </p:sp>
      <p:sp>
        <p:nvSpPr>
          <p:cNvPr id="226" name="Google Shape;226;p29"/>
          <p:cNvSpPr txBox="1">
            <a:spLocks noGrp="1"/>
          </p:cNvSpPr>
          <p:nvPr>
            <p:ph type="body" idx="1"/>
          </p:nvPr>
        </p:nvSpPr>
        <p:spPr>
          <a:xfrm>
            <a:off x="298450" y="3459150"/>
            <a:ext cx="6483350" cy="13478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b="1" dirty="0">
                <a:latin typeface="Arial"/>
                <a:ea typeface="Arial"/>
                <a:cs typeface="Arial"/>
                <a:sym typeface="Arial"/>
              </a:rPr>
              <a:t>WHY NOT K NEAREST NEIGHBOUR ?</a:t>
            </a:r>
            <a:endParaRPr b="1" dirty="0">
              <a:latin typeface="Arial"/>
              <a:ea typeface="Arial"/>
              <a:cs typeface="Arial"/>
              <a:sym typeface="Arial"/>
            </a:endParaRPr>
          </a:p>
          <a:p>
            <a:pPr marL="457200" lvl="0" indent="-342900" algn="l" rtl="0">
              <a:spcBef>
                <a:spcPts val="1200"/>
              </a:spcBef>
              <a:spcAft>
                <a:spcPts val="0"/>
              </a:spcAft>
              <a:buSzPts val="1800"/>
              <a:buFont typeface="Arial"/>
              <a:buChar char="-"/>
            </a:pPr>
            <a:r>
              <a:rPr lang="en" sz="1400" dirty="0">
                <a:latin typeface="Arial"/>
                <a:ea typeface="Arial"/>
                <a:cs typeface="Arial"/>
                <a:sym typeface="Arial"/>
              </a:rPr>
              <a:t>If dataset increased then it would give high computational overhead.</a:t>
            </a:r>
            <a:endParaRPr sz="1400" dirty="0">
              <a:latin typeface="Arial"/>
              <a:ea typeface="Arial"/>
              <a:cs typeface="Arial"/>
              <a:sym typeface="Arial"/>
            </a:endParaRPr>
          </a:p>
          <a:p>
            <a:pPr marL="457200" lvl="0" indent="-342900" algn="l" rtl="0">
              <a:spcBef>
                <a:spcPts val="0"/>
              </a:spcBef>
              <a:spcAft>
                <a:spcPts val="0"/>
              </a:spcAft>
              <a:buSzPts val="1800"/>
              <a:buFont typeface="Arial"/>
              <a:buChar char="-"/>
            </a:pPr>
            <a:r>
              <a:rPr lang="en" sz="1400" dirty="0">
                <a:latin typeface="Arial"/>
                <a:ea typeface="Arial"/>
                <a:cs typeface="Arial"/>
                <a:sym typeface="Arial"/>
              </a:rPr>
              <a:t>It assumes and gives equal importance to all features which is not suitable for our result.</a:t>
            </a:r>
          </a:p>
          <a:p>
            <a:pPr marL="457200" lvl="0" indent="-342900" algn="l" rtl="0">
              <a:spcBef>
                <a:spcPts val="0"/>
              </a:spcBef>
              <a:spcAft>
                <a:spcPts val="0"/>
              </a:spcAft>
              <a:buSzPts val="1800"/>
              <a:buFont typeface="Arial"/>
              <a:buChar char="-"/>
            </a:pPr>
            <a:r>
              <a:rPr lang="en" sz="1400" dirty="0">
                <a:latin typeface="Arial"/>
                <a:ea typeface="Arial"/>
                <a:cs typeface="Arial"/>
                <a:sym typeface="Arial"/>
              </a:rPr>
              <a:t>ACCURACY – 90.7%</a:t>
            </a:r>
            <a:endParaRPr sz="1400" dirty="0">
              <a:latin typeface="Arial"/>
              <a:ea typeface="Arial"/>
              <a:cs typeface="Arial"/>
              <a:sym typeface="Arial"/>
            </a:endParaRPr>
          </a:p>
        </p:txBody>
      </p:sp>
      <p:pic>
        <p:nvPicPr>
          <p:cNvPr id="227" name="Google Shape;227;p29"/>
          <p:cNvPicPr preferRelativeResize="0"/>
          <p:nvPr/>
        </p:nvPicPr>
        <p:blipFill>
          <a:blip r:embed="rId3">
            <a:alphaModFix/>
          </a:blip>
          <a:stretch>
            <a:fillRect/>
          </a:stretch>
        </p:blipFill>
        <p:spPr>
          <a:xfrm>
            <a:off x="529175" y="1019049"/>
            <a:ext cx="3529850" cy="2244900"/>
          </a:xfrm>
          <a:prstGeom prst="rect">
            <a:avLst/>
          </a:prstGeom>
          <a:noFill/>
          <a:ln w="9525" cap="flat" cmpd="sng">
            <a:solidFill>
              <a:srgbClr val="20124D"/>
            </a:solidFill>
            <a:prstDash val="solid"/>
            <a:round/>
            <a:headEnd type="none" w="sm" len="sm"/>
            <a:tailEnd type="none" w="sm" len="sm"/>
          </a:ln>
        </p:spPr>
      </p:pic>
      <p:pic>
        <p:nvPicPr>
          <p:cNvPr id="228" name="Google Shape;228;p29"/>
          <p:cNvPicPr preferRelativeResize="0"/>
          <p:nvPr/>
        </p:nvPicPr>
        <p:blipFill>
          <a:blip r:embed="rId4">
            <a:alphaModFix/>
          </a:blip>
          <a:stretch>
            <a:fillRect/>
          </a:stretch>
        </p:blipFill>
        <p:spPr>
          <a:xfrm>
            <a:off x="4243275" y="1019049"/>
            <a:ext cx="4217049" cy="2244899"/>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0"/>
          <p:cNvSpPr txBox="1">
            <a:spLocks noGrp="1"/>
          </p:cNvSpPr>
          <p:nvPr>
            <p:ph type="title"/>
          </p:nvPr>
        </p:nvSpPr>
        <p:spPr>
          <a:xfrm>
            <a:off x="853424" y="608200"/>
            <a:ext cx="6537975" cy="54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288" b="1" dirty="0">
                <a:solidFill>
                  <a:srgbClr val="002060"/>
                </a:solidFill>
                <a:latin typeface="Times New Roman"/>
                <a:ea typeface="Times New Roman"/>
                <a:cs typeface="Times New Roman"/>
                <a:sym typeface="Times New Roman"/>
              </a:rPr>
              <a:t>RANDOM FOREST</a:t>
            </a:r>
            <a:r>
              <a:rPr lang="en" sz="2622" dirty="0">
                <a:solidFill>
                  <a:srgbClr val="002060"/>
                </a:solidFill>
                <a:latin typeface="Times New Roman"/>
                <a:ea typeface="Times New Roman"/>
                <a:cs typeface="Times New Roman"/>
                <a:sym typeface="Times New Roman"/>
              </a:rPr>
              <a:t>     </a:t>
            </a:r>
            <a:r>
              <a:rPr lang="en" dirty="0">
                <a:solidFill>
                  <a:srgbClr val="002060"/>
                </a:solidFill>
              </a:rPr>
              <a:t>          </a:t>
            </a:r>
            <a:endParaRPr dirty="0">
              <a:solidFill>
                <a:srgbClr val="002060"/>
              </a:solidFill>
            </a:endParaRPr>
          </a:p>
        </p:txBody>
      </p:sp>
      <p:sp>
        <p:nvSpPr>
          <p:cNvPr id="236" name="Google Shape;236;p30"/>
          <p:cNvSpPr txBox="1">
            <a:spLocks noGrp="1"/>
          </p:cNvSpPr>
          <p:nvPr>
            <p:ph type="body" idx="1"/>
          </p:nvPr>
        </p:nvSpPr>
        <p:spPr>
          <a:xfrm>
            <a:off x="3458350" y="1540325"/>
            <a:ext cx="4085450" cy="2682425"/>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      </a:t>
            </a:r>
            <a:r>
              <a:rPr lang="en" sz="1900" b="1" dirty="0">
                <a:solidFill>
                  <a:schemeClr val="dk1"/>
                </a:solidFill>
                <a:latin typeface="Times New Roman"/>
                <a:ea typeface="Times New Roman"/>
                <a:cs typeface="Times New Roman"/>
                <a:sym typeface="Times New Roman"/>
              </a:rPr>
              <a:t>WHY NOT RANDOM FOREST ?</a:t>
            </a:r>
            <a:endParaRPr sz="19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457200" lvl="0" indent="-349250" algn="l" rtl="0">
              <a:spcBef>
                <a:spcPts val="1200"/>
              </a:spcBef>
              <a:spcAft>
                <a:spcPts val="0"/>
              </a:spcAft>
              <a:buClr>
                <a:schemeClr val="dk1"/>
              </a:buClr>
              <a:buSzPts val="1900"/>
              <a:buFont typeface="Wingdings" panose="05000000000000000000" pitchFamily="2" charset="2"/>
              <a:buChar char="§"/>
            </a:pPr>
            <a:r>
              <a:rPr lang="en" sz="1600" dirty="0">
                <a:solidFill>
                  <a:schemeClr val="dk1"/>
                </a:solidFill>
                <a:latin typeface="Times New Roman"/>
                <a:ea typeface="Times New Roman"/>
                <a:cs typeface="Times New Roman"/>
                <a:sym typeface="Times New Roman"/>
              </a:rPr>
              <a:t>As in this model all are independent decision trees , so there is no chance of self learning for more appropriate detection.</a:t>
            </a:r>
          </a:p>
          <a:p>
            <a:pPr marL="107950" lvl="0" indent="0" algn="l" rtl="0">
              <a:spcBef>
                <a:spcPts val="1200"/>
              </a:spcBef>
              <a:spcAft>
                <a:spcPts val="0"/>
              </a:spcAft>
              <a:buClr>
                <a:schemeClr val="dk1"/>
              </a:buClr>
              <a:buSzPts val="1900"/>
              <a:buNone/>
            </a:pPr>
            <a:endParaRPr lang="en" sz="1600" dirty="0">
              <a:solidFill>
                <a:schemeClr val="dk1"/>
              </a:solidFill>
              <a:latin typeface="Times New Roman"/>
              <a:ea typeface="Times New Roman"/>
              <a:cs typeface="Times New Roman"/>
              <a:sym typeface="Times New Roman"/>
            </a:endParaRPr>
          </a:p>
          <a:p>
            <a:pPr marL="457200" lvl="0" indent="-349250" algn="l" rtl="0">
              <a:spcBef>
                <a:spcPts val="1200"/>
              </a:spcBef>
              <a:spcAft>
                <a:spcPts val="0"/>
              </a:spcAft>
              <a:buClr>
                <a:schemeClr val="dk1"/>
              </a:buClr>
              <a:buSzPts val="1900"/>
              <a:buFont typeface="Wingdings" panose="05000000000000000000" pitchFamily="2" charset="2"/>
              <a:buChar char="§"/>
            </a:pPr>
            <a:r>
              <a:rPr lang="en" sz="1600" dirty="0">
                <a:solidFill>
                  <a:schemeClr val="dk1"/>
                </a:solidFill>
                <a:latin typeface="Times New Roman"/>
                <a:ea typeface="Times New Roman"/>
                <a:cs typeface="Times New Roman"/>
                <a:sym typeface="Times New Roman"/>
              </a:rPr>
              <a:t>ACCURACY -86.15%</a:t>
            </a:r>
            <a:endParaRPr sz="1600" dirty="0">
              <a:solidFill>
                <a:schemeClr val="dk1"/>
              </a:solidFill>
              <a:latin typeface="Times New Roman"/>
              <a:ea typeface="Times New Roman"/>
              <a:cs typeface="Times New Roman"/>
              <a:sym typeface="Times New Roman"/>
            </a:endParaRPr>
          </a:p>
        </p:txBody>
      </p:sp>
      <p:pic>
        <p:nvPicPr>
          <p:cNvPr id="237" name="Google Shape;237;p30"/>
          <p:cNvPicPr preferRelativeResize="0"/>
          <p:nvPr/>
        </p:nvPicPr>
        <p:blipFill>
          <a:blip r:embed="rId3">
            <a:alphaModFix/>
          </a:blip>
          <a:stretch>
            <a:fillRect/>
          </a:stretch>
        </p:blipFill>
        <p:spPr>
          <a:xfrm>
            <a:off x="311700" y="1540331"/>
            <a:ext cx="3043450" cy="3022450"/>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536750" y="96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244" dirty="0">
                <a:solidFill>
                  <a:srgbClr val="351C75"/>
                </a:solidFill>
              </a:rPr>
              <a:t> </a:t>
            </a:r>
            <a:r>
              <a:rPr lang="en" sz="3044" b="1" dirty="0">
                <a:solidFill>
                  <a:srgbClr val="351C75"/>
                </a:solidFill>
                <a:latin typeface="Times New Roman"/>
                <a:ea typeface="Times New Roman"/>
                <a:cs typeface="Times New Roman"/>
                <a:sym typeface="Times New Roman"/>
              </a:rPr>
              <a:t>XGBoost</a:t>
            </a:r>
            <a:endParaRPr b="1" dirty="0">
              <a:solidFill>
                <a:srgbClr val="0000FF"/>
              </a:solidFill>
              <a:latin typeface="Times New Roman"/>
              <a:ea typeface="Times New Roman"/>
              <a:cs typeface="Times New Roman"/>
              <a:sym typeface="Times New Roman"/>
            </a:endParaRPr>
          </a:p>
        </p:txBody>
      </p:sp>
      <p:sp>
        <p:nvSpPr>
          <p:cNvPr id="244" name="Google Shape;244;p31"/>
          <p:cNvSpPr/>
          <p:nvPr/>
        </p:nvSpPr>
        <p:spPr>
          <a:xfrm>
            <a:off x="1117475" y="1489501"/>
            <a:ext cx="1668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292929"/>
                </a:solidFill>
                <a:latin typeface="Georgia"/>
                <a:ea typeface="Georgia"/>
                <a:cs typeface="Georgia"/>
                <a:sym typeface="Georgia"/>
              </a:rPr>
              <a:t>Weak learner model (1)</a:t>
            </a:r>
            <a:endParaRPr dirty="0"/>
          </a:p>
        </p:txBody>
      </p:sp>
      <p:sp>
        <p:nvSpPr>
          <p:cNvPr id="245" name="Google Shape;245;p31"/>
          <p:cNvSpPr/>
          <p:nvPr/>
        </p:nvSpPr>
        <p:spPr>
          <a:xfrm>
            <a:off x="3280913" y="1492636"/>
            <a:ext cx="1395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t>Weak learner model (2)</a:t>
            </a:r>
            <a:endParaRPr sz="1500"/>
          </a:p>
        </p:txBody>
      </p:sp>
      <p:sp>
        <p:nvSpPr>
          <p:cNvPr id="246" name="Google Shape;246;p31"/>
          <p:cNvSpPr/>
          <p:nvPr/>
        </p:nvSpPr>
        <p:spPr>
          <a:xfrm>
            <a:off x="5251525" y="1488612"/>
            <a:ext cx="1395600" cy="795900"/>
          </a:xfrm>
          <a:prstGeom prst="roundRect">
            <a:avLst>
              <a:gd name="adj" fmla="val 16667"/>
            </a:avLst>
          </a:prstGeom>
          <a:solidFill>
            <a:schemeClr val="lt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t>Weak learner model  (N)</a:t>
            </a:r>
            <a:endParaRPr sz="1500"/>
          </a:p>
        </p:txBody>
      </p:sp>
      <p:sp>
        <p:nvSpPr>
          <p:cNvPr id="247" name="Google Shape;247;p31"/>
          <p:cNvSpPr/>
          <p:nvPr/>
        </p:nvSpPr>
        <p:spPr>
          <a:xfrm>
            <a:off x="2899051" y="1739368"/>
            <a:ext cx="282900" cy="183600"/>
          </a:xfrm>
          <a:prstGeom prst="rightArrow">
            <a:avLst>
              <a:gd name="adj1" fmla="val 50000"/>
              <a:gd name="adj2" fmla="val 50000"/>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832725" y="1739368"/>
            <a:ext cx="282900" cy="183600"/>
          </a:xfrm>
          <a:prstGeom prst="rightArrow">
            <a:avLst>
              <a:gd name="adj1" fmla="val 50000"/>
              <a:gd name="adj2" fmla="val 50000"/>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txBox="1"/>
          <p:nvPr/>
        </p:nvSpPr>
        <p:spPr>
          <a:xfrm>
            <a:off x="1117475" y="907337"/>
            <a:ext cx="4209600" cy="4464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rgbClr val="202124"/>
                </a:solidFill>
                <a:highlight>
                  <a:schemeClr val="lt1"/>
                </a:highlight>
                <a:latin typeface="Times New Roman"/>
                <a:ea typeface="Times New Roman"/>
                <a:cs typeface="Times New Roman"/>
                <a:sym typeface="Times New Roman"/>
              </a:rPr>
              <a:t>Sequentially combines  multiple models:</a:t>
            </a:r>
            <a:endParaRPr sz="1700" dirty="0">
              <a:solidFill>
                <a:srgbClr val="202124"/>
              </a:solidFill>
              <a:highlight>
                <a:schemeClr val="lt1"/>
              </a:highlight>
              <a:latin typeface="Times New Roman"/>
              <a:ea typeface="Times New Roman"/>
              <a:cs typeface="Times New Roman"/>
              <a:sym typeface="Times New Roman"/>
            </a:endParaRPr>
          </a:p>
        </p:txBody>
      </p:sp>
      <p:sp>
        <p:nvSpPr>
          <p:cNvPr id="250" name="Google Shape;250;p31"/>
          <p:cNvSpPr txBox="1"/>
          <p:nvPr/>
        </p:nvSpPr>
        <p:spPr>
          <a:xfrm>
            <a:off x="623825" y="2467975"/>
            <a:ext cx="44220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202124"/>
              </a:buClr>
              <a:buSzPts val="1700"/>
              <a:buFont typeface="Times New Roman"/>
              <a:buChar char="●"/>
            </a:pPr>
            <a:r>
              <a:rPr lang="en" sz="1700">
                <a:solidFill>
                  <a:srgbClr val="202124"/>
                </a:solidFill>
                <a:highlight>
                  <a:schemeClr val="lt1"/>
                </a:highlight>
                <a:latin typeface="Times New Roman"/>
                <a:ea typeface="Times New Roman"/>
                <a:cs typeface="Times New Roman"/>
                <a:sym typeface="Times New Roman"/>
              </a:rPr>
              <a:t>F(i)=F(i-1)+f(i)</a:t>
            </a:r>
            <a:endParaRPr sz="1900">
              <a:solidFill>
                <a:srgbClr val="202124"/>
              </a:solidFill>
              <a:highlight>
                <a:schemeClr val="lt1"/>
              </a:highlight>
              <a:latin typeface="Times New Roman"/>
              <a:ea typeface="Times New Roman"/>
              <a:cs typeface="Times New Roman"/>
              <a:sym typeface="Times New Roman"/>
            </a:endParaRPr>
          </a:p>
        </p:txBody>
      </p:sp>
      <p:sp>
        <p:nvSpPr>
          <p:cNvPr id="251" name="Google Shape;251;p31"/>
          <p:cNvSpPr txBox="1"/>
          <p:nvPr/>
        </p:nvSpPr>
        <p:spPr>
          <a:xfrm>
            <a:off x="623825" y="2914374"/>
            <a:ext cx="6665100" cy="708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292929"/>
              </a:buClr>
              <a:buSzPts val="1700"/>
              <a:buFont typeface="Times New Roman"/>
              <a:buChar char="●"/>
            </a:pPr>
            <a:r>
              <a:rPr lang="en" sz="1700">
                <a:solidFill>
                  <a:srgbClr val="292929"/>
                </a:solidFill>
                <a:highlight>
                  <a:schemeClr val="lt1"/>
                </a:highlight>
                <a:latin typeface="Times New Roman"/>
                <a:ea typeface="Times New Roman"/>
                <a:cs typeface="Times New Roman"/>
                <a:sym typeface="Times New Roman"/>
              </a:rPr>
              <a:t>F(i) is current model, F(i-1) is previous model and </a:t>
            </a:r>
            <a:r>
              <a:rPr lang="en" sz="1700" i="1">
                <a:solidFill>
                  <a:srgbClr val="292929"/>
                </a:solidFill>
                <a:highlight>
                  <a:schemeClr val="lt1"/>
                </a:highlight>
                <a:latin typeface="Times New Roman"/>
                <a:ea typeface="Times New Roman"/>
                <a:cs typeface="Times New Roman"/>
                <a:sym typeface="Times New Roman"/>
              </a:rPr>
              <a:t>small</a:t>
            </a:r>
            <a:r>
              <a:rPr lang="en" sz="1700">
                <a:solidFill>
                  <a:srgbClr val="292929"/>
                </a:solidFill>
                <a:highlight>
                  <a:schemeClr val="lt1"/>
                </a:highlight>
                <a:latin typeface="Times New Roman"/>
                <a:ea typeface="Times New Roman"/>
                <a:cs typeface="Times New Roman"/>
                <a:sym typeface="Times New Roman"/>
              </a:rPr>
              <a:t> f(i) represents a weak model</a:t>
            </a:r>
            <a:endParaRPr sz="1900">
              <a:solidFill>
                <a:srgbClr val="292929"/>
              </a:solidFill>
              <a:highlight>
                <a:schemeClr val="lt1"/>
              </a:highlight>
              <a:latin typeface="Times New Roman"/>
              <a:ea typeface="Times New Roman"/>
              <a:cs typeface="Times New Roman"/>
              <a:sym typeface="Times New Roman"/>
            </a:endParaRPr>
          </a:p>
        </p:txBody>
      </p:sp>
      <p:sp>
        <p:nvSpPr>
          <p:cNvPr id="252" name="Google Shape;252;p31"/>
          <p:cNvSpPr txBox="1"/>
          <p:nvPr/>
        </p:nvSpPr>
        <p:spPr>
          <a:xfrm>
            <a:off x="623825" y="3750000"/>
            <a:ext cx="7413000" cy="1200298"/>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rgbClr val="3F3F3F"/>
              </a:buClr>
              <a:buSzPts val="1700"/>
              <a:buFont typeface="Times New Roman"/>
              <a:buChar char="●"/>
            </a:pPr>
            <a:r>
              <a:rPr lang="en" sz="1700" dirty="0">
                <a:solidFill>
                  <a:srgbClr val="3F3F3F"/>
                </a:solidFill>
                <a:highlight>
                  <a:schemeClr val="lt1"/>
                </a:highlight>
                <a:latin typeface="Times New Roman"/>
                <a:ea typeface="Times New Roman"/>
                <a:cs typeface="Times New Roman"/>
                <a:sym typeface="Times New Roman"/>
              </a:rPr>
              <a:t>For any incorrect prediction, larger weights are assigned to misclassified samples and lower ones to samples that are correctly classified.</a:t>
            </a:r>
          </a:p>
          <a:p>
            <a:pPr marL="120650" lvl="0" algn="l" rtl="0">
              <a:spcBef>
                <a:spcPts val="0"/>
              </a:spcBef>
              <a:spcAft>
                <a:spcPts val="0"/>
              </a:spcAft>
              <a:buClr>
                <a:srgbClr val="3F3F3F"/>
              </a:buClr>
              <a:buSzPts val="1700"/>
            </a:pPr>
            <a:endParaRPr lang="en" sz="1700" dirty="0">
              <a:solidFill>
                <a:srgbClr val="3F3F3F"/>
              </a:solidFill>
              <a:highlight>
                <a:schemeClr val="lt1"/>
              </a:highlight>
              <a:latin typeface="Times New Roman"/>
              <a:ea typeface="Times New Roman"/>
              <a:cs typeface="Times New Roman"/>
              <a:sym typeface="Times New Roman"/>
            </a:endParaRPr>
          </a:p>
          <a:p>
            <a:pPr marL="457200" lvl="0" indent="-336550" algn="l" rtl="0">
              <a:spcBef>
                <a:spcPts val="0"/>
              </a:spcBef>
              <a:spcAft>
                <a:spcPts val="0"/>
              </a:spcAft>
              <a:buClr>
                <a:srgbClr val="3F3F3F"/>
              </a:buClr>
              <a:buSzPts val="1700"/>
              <a:buFont typeface="Times New Roman"/>
              <a:buChar char="●"/>
            </a:pPr>
            <a:r>
              <a:rPr lang="en-IN" sz="1500" dirty="0">
                <a:solidFill>
                  <a:srgbClr val="3F3F3F"/>
                </a:solidFill>
                <a:highlight>
                  <a:schemeClr val="lt1"/>
                </a:highlight>
                <a:latin typeface="Times New Roman"/>
                <a:ea typeface="Times New Roman"/>
                <a:cs typeface="Times New Roman"/>
                <a:sym typeface="Times New Roman"/>
              </a:rPr>
              <a:t>ACCURACY - 92.307%</a:t>
            </a:r>
            <a:endParaRPr sz="1500" dirty="0">
              <a:solidFill>
                <a:srgbClr val="3F3F3F"/>
              </a:solidFill>
              <a:highlight>
                <a:schemeClr val="lt1"/>
              </a:highlight>
              <a:latin typeface="Times New Roman"/>
              <a:ea typeface="Times New Roman"/>
              <a:cs typeface="Times New Roman"/>
              <a:sym typeface="Times New Roman"/>
            </a:endParaRPr>
          </a:p>
        </p:txBody>
      </p:sp>
      <p:sp>
        <p:nvSpPr>
          <p:cNvPr id="253" name="Google Shape;253;p31"/>
          <p:cNvSpPr/>
          <p:nvPr/>
        </p:nvSpPr>
        <p:spPr>
          <a:xfrm>
            <a:off x="5067075" y="278600"/>
            <a:ext cx="1500" cy="216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b="1" dirty="0">
                <a:solidFill>
                  <a:srgbClr val="351C75"/>
                </a:solidFill>
                <a:latin typeface="Times New Roman"/>
                <a:ea typeface="Times New Roman"/>
                <a:cs typeface="Times New Roman"/>
                <a:sym typeface="Times New Roman"/>
              </a:rPr>
              <a:t>ADVANTAGES OF XGBOOST</a:t>
            </a:r>
            <a:endParaRPr b="1" dirty="0">
              <a:solidFill>
                <a:srgbClr val="351C75"/>
              </a:solidFill>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FB908DE0-0BD3-4085-9B25-2BAAAF2B0FA1}"/>
              </a:ext>
            </a:extLst>
          </p:cNvPr>
          <p:cNvSpPr>
            <a:spLocks noGrp="1"/>
          </p:cNvSpPr>
          <p:nvPr>
            <p:ph type="body" idx="1"/>
          </p:nvPr>
        </p:nvSpPr>
        <p:spPr>
          <a:xfrm>
            <a:off x="311700" y="1152475"/>
            <a:ext cx="6730450" cy="3416400"/>
          </a:xfrm>
        </p:spPr>
        <p:txBody>
          <a:bodyPr/>
          <a:lstStyle/>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Accuracy of the model is increased by combining multiple weak learners.</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(Accuracy =    92.307%).        </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 Less computation steps are required for training of the model.</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Tree pruning: Nodes which does not contribute much for the classification of leaf nodes are removed.</a:t>
            </a:r>
          </a:p>
          <a:p>
            <a:pPr rtl="0" fontAlgn="base">
              <a:spcBef>
                <a:spcPts val="0"/>
              </a:spcBef>
              <a:spcAft>
                <a:spcPts val="600"/>
              </a:spcAft>
              <a:buFont typeface="Wingdings" panose="05000000000000000000" pitchFamily="2" charset="2"/>
              <a:buChar char="Ø"/>
            </a:pPr>
            <a:r>
              <a:rPr lang="en-US" sz="1800" b="0" i="0" u="none" strike="noStrike" dirty="0">
                <a:solidFill>
                  <a:srgbClr val="292929"/>
                </a:solidFill>
                <a:effectLst/>
                <a:latin typeface="Times New Roman" panose="02020603050405020304" pitchFamily="18" charset="0"/>
              </a:rPr>
              <a:t>Parallelization: It divides the data into blocks which are parallelly assigned to multiple threads for optimized usage of CPU.</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1297500" y="361625"/>
            <a:ext cx="7038900" cy="6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200" b="1" dirty="0">
                <a:solidFill>
                  <a:srgbClr val="351C75"/>
                </a:solidFill>
                <a:latin typeface="Times New Roman"/>
                <a:ea typeface="Times New Roman"/>
                <a:cs typeface="Times New Roman"/>
                <a:sym typeface="Times New Roman"/>
              </a:rPr>
              <a:t>HOW WE DECIDED OUR MODEL ?</a:t>
            </a:r>
            <a:endParaRPr sz="2200" b="1" dirty="0">
              <a:solidFill>
                <a:srgbClr val="351C75"/>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3100" b="1" dirty="0">
              <a:solidFill>
                <a:srgbClr val="0000FF"/>
              </a:solidFill>
              <a:latin typeface="Times New Roman"/>
              <a:ea typeface="Times New Roman"/>
              <a:cs typeface="Times New Roman"/>
              <a:sym typeface="Times New Roman"/>
            </a:endParaRPr>
          </a:p>
        </p:txBody>
      </p:sp>
      <p:sp>
        <p:nvSpPr>
          <p:cNvPr id="268" name="Google Shape;268;p33"/>
          <p:cNvSpPr txBox="1">
            <a:spLocks noGrp="1"/>
          </p:cNvSpPr>
          <p:nvPr>
            <p:ph type="body" idx="1"/>
          </p:nvPr>
        </p:nvSpPr>
        <p:spPr>
          <a:xfrm>
            <a:off x="311700" y="975725"/>
            <a:ext cx="8520600" cy="35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latin typeface="Times New Roman"/>
                <a:ea typeface="Times New Roman"/>
                <a:cs typeface="Times New Roman"/>
                <a:sym typeface="Times New Roman"/>
              </a:rPr>
              <a:t>CROSS VALIDATION SCORES:</a:t>
            </a:r>
            <a:endParaRPr sz="1800" b="1" dirty="0">
              <a:latin typeface="Times New Roman"/>
              <a:ea typeface="Times New Roman"/>
              <a:cs typeface="Times New Roman"/>
              <a:sym typeface="Times New Roman"/>
            </a:endParaRPr>
          </a:p>
          <a:p>
            <a:pPr marL="0" lvl="0" indent="0" algn="l" rtl="0">
              <a:spcBef>
                <a:spcPts val="1200"/>
              </a:spcBef>
              <a:spcAft>
                <a:spcPts val="0"/>
              </a:spcAft>
              <a:buNone/>
            </a:pPr>
            <a:endParaRPr b="1" dirty="0">
              <a:latin typeface="Times New Roman"/>
              <a:ea typeface="Times New Roman"/>
              <a:cs typeface="Times New Roman"/>
              <a:sym typeface="Times New Roman"/>
            </a:endParaRPr>
          </a:p>
          <a:p>
            <a:pPr lvl="0" algn="l" rtl="0">
              <a:spcBef>
                <a:spcPts val="1200"/>
              </a:spcBef>
              <a:spcAft>
                <a:spcPts val="0"/>
              </a:spcAft>
              <a:buSzPts val="1800"/>
              <a:buFont typeface="Arial" panose="020B0604020202020204" pitchFamily="34" charset="0"/>
              <a:buChar char="•"/>
            </a:pPr>
            <a:r>
              <a:rPr lang="en" dirty="0">
                <a:latin typeface="Times New Roman"/>
                <a:ea typeface="Times New Roman"/>
                <a:cs typeface="Times New Roman"/>
                <a:sym typeface="Times New Roman"/>
              </a:rPr>
              <a:t>L</a:t>
            </a:r>
            <a:r>
              <a:rPr lang="en" dirty="0">
                <a:solidFill>
                  <a:srgbClr val="292929"/>
                </a:solidFill>
                <a:latin typeface="Times New Roman"/>
                <a:ea typeface="Times New Roman"/>
                <a:cs typeface="Times New Roman"/>
                <a:sym typeface="Times New Roman"/>
              </a:rPr>
              <a:t>OGISTIC REGRESSION - 86.5</a:t>
            </a:r>
            <a:endParaRPr dirty="0">
              <a:solidFill>
                <a:srgbClr val="292929"/>
              </a:solidFill>
              <a:latin typeface="Times New Roman"/>
              <a:ea typeface="Times New Roman"/>
              <a:cs typeface="Times New Roman"/>
              <a:sym typeface="Times New Roman"/>
            </a:endParaRPr>
          </a:p>
          <a:p>
            <a:pPr marL="285750" lvl="0" indent="-285750" algn="l" rtl="0">
              <a:spcBef>
                <a:spcPts val="1200"/>
              </a:spcBef>
              <a:spcAft>
                <a:spcPts val="0"/>
              </a:spcAft>
              <a:buFont typeface="Arial" panose="020B0604020202020204" pitchFamily="34" charset="0"/>
              <a:buChar char="•"/>
            </a:pPr>
            <a:endParaRPr dirty="0">
              <a:solidFill>
                <a:srgbClr val="292929"/>
              </a:solidFill>
              <a:latin typeface="Times New Roman"/>
              <a:ea typeface="Times New Roman"/>
              <a:cs typeface="Times New Roman"/>
              <a:sym typeface="Times New Roman"/>
            </a:endParaRPr>
          </a:p>
          <a:p>
            <a:pPr lvl="0" algn="l" rtl="0">
              <a:spcBef>
                <a:spcPts val="1200"/>
              </a:spcBef>
              <a:spcAft>
                <a:spcPts val="0"/>
              </a:spcAft>
              <a:buClr>
                <a:srgbClr val="292929"/>
              </a:buClr>
              <a:buSzPts val="1800"/>
              <a:buFont typeface="Arial" panose="020B0604020202020204" pitchFamily="34" charset="0"/>
              <a:buChar char="•"/>
            </a:pPr>
            <a:r>
              <a:rPr lang="en" dirty="0">
                <a:solidFill>
                  <a:srgbClr val="292929"/>
                </a:solidFill>
                <a:latin typeface="Times New Roman"/>
                <a:ea typeface="Times New Roman"/>
                <a:cs typeface="Times New Roman"/>
                <a:sym typeface="Times New Roman"/>
              </a:rPr>
              <a:t>RANDOM FOREST - 88.74</a:t>
            </a:r>
            <a:endParaRPr dirty="0">
              <a:solidFill>
                <a:srgbClr val="292929"/>
              </a:solidFill>
              <a:latin typeface="Times New Roman"/>
              <a:ea typeface="Times New Roman"/>
              <a:cs typeface="Times New Roman"/>
              <a:sym typeface="Times New Roman"/>
            </a:endParaRPr>
          </a:p>
          <a:p>
            <a:pPr marL="742950" lvl="0" indent="-285750" algn="l" rtl="0">
              <a:spcBef>
                <a:spcPts val="1200"/>
              </a:spcBef>
              <a:spcAft>
                <a:spcPts val="0"/>
              </a:spcAft>
              <a:buFont typeface="Arial" panose="020B0604020202020204" pitchFamily="34" charset="0"/>
              <a:buChar char="•"/>
            </a:pPr>
            <a:endParaRPr dirty="0">
              <a:solidFill>
                <a:srgbClr val="292929"/>
              </a:solidFill>
              <a:latin typeface="Times New Roman"/>
              <a:ea typeface="Times New Roman"/>
              <a:cs typeface="Times New Roman"/>
              <a:sym typeface="Times New Roman"/>
            </a:endParaRPr>
          </a:p>
          <a:p>
            <a:pPr lvl="0" algn="l" rtl="0">
              <a:spcBef>
                <a:spcPts val="1200"/>
              </a:spcBef>
              <a:spcAft>
                <a:spcPts val="0"/>
              </a:spcAft>
              <a:buClr>
                <a:srgbClr val="292929"/>
              </a:buClr>
              <a:buSzPts val="1800"/>
              <a:buFont typeface="Arial" panose="020B0604020202020204" pitchFamily="34" charset="0"/>
              <a:buChar char="•"/>
            </a:pPr>
            <a:r>
              <a:rPr lang="en" dirty="0">
                <a:solidFill>
                  <a:srgbClr val="292929"/>
                </a:solidFill>
                <a:latin typeface="Times New Roman"/>
                <a:ea typeface="Times New Roman"/>
                <a:cs typeface="Times New Roman"/>
                <a:sym typeface="Times New Roman"/>
              </a:rPr>
              <a:t>XG BOOST - 91.02</a:t>
            </a:r>
            <a:endParaRPr dirty="0">
              <a:solidFill>
                <a:srgbClr val="292929"/>
              </a:solidFill>
              <a:latin typeface="Times New Roman"/>
              <a:ea typeface="Times New Roman"/>
              <a:cs typeface="Times New Roman"/>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sp>
        <p:nvSpPr>
          <p:cNvPr id="269" name="Google Shape;269;p33"/>
          <p:cNvSpPr/>
          <p:nvPr/>
        </p:nvSpPr>
        <p:spPr>
          <a:xfrm>
            <a:off x="4865511" y="1617300"/>
            <a:ext cx="2102400" cy="17145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4794111" y="1617300"/>
            <a:ext cx="2173800" cy="1714500"/>
          </a:xfrm>
          <a:prstGeom prst="pie">
            <a:avLst>
              <a:gd name="adj1" fmla="val 0"/>
              <a:gd name="adj2" fmla="val 16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271" name="Google Shape;271;p33"/>
          <p:cNvCxnSpPr/>
          <p:nvPr/>
        </p:nvCxnSpPr>
        <p:spPr>
          <a:xfrm rot="10800000" flipH="1">
            <a:off x="6425211" y="1540950"/>
            <a:ext cx="614100" cy="50520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33"/>
          <p:cNvCxnSpPr>
            <a:cxnSpLocks/>
          </p:cNvCxnSpPr>
          <p:nvPr/>
        </p:nvCxnSpPr>
        <p:spPr>
          <a:xfrm flipH="1">
            <a:off x="4629625" y="2932125"/>
            <a:ext cx="659925" cy="519384"/>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33"/>
          <p:cNvSpPr/>
          <p:nvPr/>
        </p:nvSpPr>
        <p:spPr>
          <a:xfrm>
            <a:off x="3238675" y="3539012"/>
            <a:ext cx="1804200" cy="35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1400" dirty="0"/>
              <a:t>TRAINING DATA</a:t>
            </a:r>
            <a:endParaRPr sz="1400" dirty="0"/>
          </a:p>
        </p:txBody>
      </p:sp>
      <p:sp>
        <p:nvSpPr>
          <p:cNvPr id="274" name="Google Shape;274;p33"/>
          <p:cNvSpPr/>
          <p:nvPr/>
        </p:nvSpPr>
        <p:spPr>
          <a:xfrm>
            <a:off x="6891800" y="1151613"/>
            <a:ext cx="1705500" cy="3546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sz="1400" dirty="0"/>
              <a:t>TESTING DATA</a:t>
            </a:r>
            <a:endParaRPr sz="1400" dirty="0"/>
          </a:p>
        </p:txBody>
      </p:sp>
      <p:sp>
        <p:nvSpPr>
          <p:cNvPr id="277" name="Google Shape;277;p33"/>
          <p:cNvSpPr/>
          <p:nvPr/>
        </p:nvSpPr>
        <p:spPr>
          <a:xfrm>
            <a:off x="203750" y="4069500"/>
            <a:ext cx="8520600" cy="896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Hyper parameter:</a:t>
            </a:r>
          </a:p>
          <a:p>
            <a:pPr marL="0" lvl="0" indent="0" algn="l" rtl="0">
              <a:spcBef>
                <a:spcPts val="0"/>
              </a:spcBef>
              <a:spcAft>
                <a:spcPts val="0"/>
              </a:spcAft>
              <a:buNone/>
            </a:pPr>
            <a:r>
              <a:rPr lang="en" sz="1600" dirty="0"/>
              <a:t>[</a:t>
            </a:r>
            <a:r>
              <a:rPr lang="en" sz="1200" dirty="0"/>
              <a:t>objective ='binary:hinge', colsample_bytree = 0.3, learning_rate=0.3, max_depth = 5, alpha = 10, n_estimators = 10</a:t>
            </a:r>
            <a:r>
              <a:rPr lang="en" sz="1900" dirty="0"/>
              <a:t>]</a:t>
            </a:r>
            <a:endParaRPr sz="900" dirty="0"/>
          </a:p>
          <a:p>
            <a:pPr marL="0" lvl="0" indent="0" algn="l" rtl="0">
              <a:spcBef>
                <a:spcPts val="0"/>
              </a:spcBef>
              <a:spcAft>
                <a:spcPts val="0"/>
              </a:spcAft>
              <a:buNone/>
            </a:pPr>
            <a:endParaRPr sz="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1068925" y="152650"/>
            <a:ext cx="5928775" cy="879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MODEL FLOW DESIGN FOR DETECTION USING VOICE DATASET</a:t>
            </a:r>
            <a:endParaRPr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283" name="Google Shape;283;p34"/>
          <p:cNvSpPr/>
          <p:nvPr/>
        </p:nvSpPr>
        <p:spPr>
          <a:xfrm>
            <a:off x="785335" y="1575888"/>
            <a:ext cx="1543200" cy="7668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p:nvPr/>
        </p:nvSpPr>
        <p:spPr>
          <a:xfrm>
            <a:off x="919560" y="1832358"/>
            <a:ext cx="1199237" cy="461635"/>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   </a:t>
            </a:r>
            <a:r>
              <a:rPr lang="en" sz="1100" dirty="0">
                <a:latin typeface="Lato"/>
                <a:ea typeface="Lato"/>
                <a:cs typeface="Lato"/>
                <a:sym typeface="Lato"/>
              </a:rPr>
              <a:t>PD DATASET </a:t>
            </a:r>
            <a:endParaRPr sz="1100" dirty="0">
              <a:latin typeface="Lato"/>
              <a:ea typeface="Lato"/>
              <a:cs typeface="Lato"/>
              <a:sym typeface="Lato"/>
            </a:endParaRPr>
          </a:p>
        </p:txBody>
      </p:sp>
      <p:sp>
        <p:nvSpPr>
          <p:cNvPr id="285" name="Google Shape;285;p34"/>
          <p:cNvSpPr/>
          <p:nvPr/>
        </p:nvSpPr>
        <p:spPr>
          <a:xfrm>
            <a:off x="705235" y="3094151"/>
            <a:ext cx="1623300" cy="562500"/>
          </a:xfrm>
          <a:prstGeom prst="rect">
            <a:avLst/>
          </a:prstGeom>
          <a:solidFill>
            <a:schemeClr val="lt2"/>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txBox="1"/>
          <p:nvPr/>
        </p:nvSpPr>
        <p:spPr>
          <a:xfrm>
            <a:off x="844816" y="3190345"/>
            <a:ext cx="1364831" cy="353913"/>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Lato"/>
                <a:ea typeface="Lato"/>
                <a:cs typeface="Lato"/>
                <a:sym typeface="Lato"/>
              </a:rPr>
              <a:t>DATA ANALYSIS</a:t>
            </a:r>
            <a:endParaRPr sz="1100" dirty="0">
              <a:latin typeface="Lato"/>
              <a:ea typeface="Lato"/>
              <a:cs typeface="Lato"/>
              <a:sym typeface="Lato"/>
            </a:endParaRPr>
          </a:p>
        </p:txBody>
      </p:sp>
      <p:sp>
        <p:nvSpPr>
          <p:cNvPr id="288" name="Google Shape;288;p34"/>
          <p:cNvSpPr txBox="1"/>
          <p:nvPr/>
        </p:nvSpPr>
        <p:spPr>
          <a:xfrm>
            <a:off x="651076" y="4380099"/>
            <a:ext cx="17439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FEATURE SELECTION</a:t>
            </a:r>
            <a:endParaRPr sz="1200" dirty="0">
              <a:latin typeface="Lato"/>
              <a:ea typeface="Lato"/>
              <a:cs typeface="Lato"/>
              <a:sym typeface="Lato"/>
            </a:endParaRPr>
          </a:p>
        </p:txBody>
      </p:sp>
      <p:sp>
        <p:nvSpPr>
          <p:cNvPr id="289" name="Google Shape;289;p34"/>
          <p:cNvSpPr txBox="1"/>
          <p:nvPr/>
        </p:nvSpPr>
        <p:spPr>
          <a:xfrm>
            <a:off x="3052000" y="4313350"/>
            <a:ext cx="13662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SPLIT DATASET</a:t>
            </a:r>
            <a:endParaRPr sz="1200" dirty="0">
              <a:latin typeface="Lato"/>
              <a:ea typeface="Lato"/>
              <a:cs typeface="Lato"/>
              <a:sym typeface="Lato"/>
            </a:endParaRPr>
          </a:p>
        </p:txBody>
      </p:sp>
      <p:sp>
        <p:nvSpPr>
          <p:cNvPr id="290" name="Google Shape;290;p34"/>
          <p:cNvSpPr txBox="1"/>
          <p:nvPr/>
        </p:nvSpPr>
        <p:spPr>
          <a:xfrm>
            <a:off x="4418200" y="1305400"/>
            <a:ext cx="3488100" cy="461635"/>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          </a:t>
            </a:r>
            <a:r>
              <a:rPr lang="en" sz="1200" dirty="0">
                <a:latin typeface="Lato"/>
                <a:ea typeface="Lato"/>
                <a:cs typeface="Lato"/>
                <a:sym typeface="Lato"/>
              </a:rPr>
              <a:t>CLASSIFICATION  ALGORITHMS</a:t>
            </a:r>
            <a:endParaRPr sz="1200" dirty="0">
              <a:latin typeface="Lato"/>
              <a:ea typeface="Lato"/>
              <a:cs typeface="Lato"/>
              <a:sym typeface="Lato"/>
            </a:endParaRPr>
          </a:p>
        </p:txBody>
      </p:sp>
      <p:sp>
        <p:nvSpPr>
          <p:cNvPr id="291" name="Google Shape;291;p34"/>
          <p:cNvSpPr/>
          <p:nvPr/>
        </p:nvSpPr>
        <p:spPr>
          <a:xfrm>
            <a:off x="4418200" y="1739425"/>
            <a:ext cx="3488100" cy="17505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txBox="1"/>
          <p:nvPr/>
        </p:nvSpPr>
        <p:spPr>
          <a:xfrm>
            <a:off x="4572000" y="1768075"/>
            <a:ext cx="32095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             LOGISTIC REGRESSION - 89.23%</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K NEAREST NEIGHBOUR - 90.7%</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RANDOM FOREST - 86.15%</a:t>
            </a:r>
            <a:endParaRPr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r>
              <a:rPr lang="en" sz="1200" dirty="0">
                <a:latin typeface="Lato"/>
                <a:ea typeface="Lato"/>
                <a:cs typeface="Lato"/>
                <a:sym typeface="Lato"/>
              </a:rPr>
              <a:t>              XGBoost  -  92.307%</a:t>
            </a:r>
            <a:endParaRPr sz="1200" dirty="0">
              <a:latin typeface="Lato"/>
              <a:ea typeface="Lato"/>
              <a:cs typeface="Lato"/>
              <a:sym typeface="Lato"/>
            </a:endParaRPr>
          </a:p>
        </p:txBody>
      </p:sp>
      <p:sp>
        <p:nvSpPr>
          <p:cNvPr id="293" name="Google Shape;293;p34"/>
          <p:cNvSpPr txBox="1"/>
          <p:nvPr/>
        </p:nvSpPr>
        <p:spPr>
          <a:xfrm>
            <a:off x="5232050" y="4146617"/>
            <a:ext cx="1189500" cy="553968"/>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MODEL TRAINING</a:t>
            </a:r>
            <a:endParaRPr sz="1200" dirty="0">
              <a:latin typeface="Lato"/>
              <a:ea typeface="Lato"/>
              <a:cs typeface="Lato"/>
              <a:sym typeface="Lato"/>
            </a:endParaRPr>
          </a:p>
        </p:txBody>
      </p:sp>
      <p:sp>
        <p:nvSpPr>
          <p:cNvPr id="294" name="Google Shape;294;p34"/>
          <p:cNvSpPr txBox="1"/>
          <p:nvPr/>
        </p:nvSpPr>
        <p:spPr>
          <a:xfrm>
            <a:off x="7468700" y="4238950"/>
            <a:ext cx="1296600" cy="369302"/>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a:ea typeface="Lato"/>
                <a:cs typeface="Lato"/>
                <a:sym typeface="Lato"/>
              </a:rPr>
              <a:t>EVALUATION</a:t>
            </a:r>
            <a:endParaRPr sz="1200" dirty="0">
              <a:latin typeface="Lato"/>
              <a:ea typeface="Lato"/>
              <a:cs typeface="Lato"/>
              <a:sym typeface="Lato"/>
            </a:endParaRPr>
          </a:p>
        </p:txBody>
      </p:sp>
      <p:sp>
        <p:nvSpPr>
          <p:cNvPr id="295" name="Google Shape;295;p34"/>
          <p:cNvSpPr/>
          <p:nvPr/>
        </p:nvSpPr>
        <p:spPr>
          <a:xfrm>
            <a:off x="1454931" y="2415062"/>
            <a:ext cx="144600" cy="5787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1444585" y="3729025"/>
            <a:ext cx="144600" cy="5787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490463" y="4475141"/>
            <a:ext cx="389700" cy="133111"/>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3662926" y="2152125"/>
            <a:ext cx="578700" cy="20109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6523028" y="4366559"/>
            <a:ext cx="776700" cy="161791"/>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714175" y="3523748"/>
            <a:ext cx="144600" cy="5625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7"/>
          <p:cNvPicPr preferRelativeResize="0"/>
          <p:nvPr/>
        </p:nvPicPr>
        <p:blipFill>
          <a:blip r:embed="rId3">
            <a:alphaModFix/>
          </a:blip>
          <a:stretch>
            <a:fillRect/>
          </a:stretch>
        </p:blipFill>
        <p:spPr>
          <a:xfrm>
            <a:off x="946763" y="1518557"/>
            <a:ext cx="7250474" cy="3205841"/>
          </a:xfrm>
          <a:prstGeom prst="rect">
            <a:avLst/>
          </a:prstGeom>
          <a:noFill/>
          <a:ln>
            <a:noFill/>
          </a:ln>
        </p:spPr>
      </p:pic>
      <p:sp>
        <p:nvSpPr>
          <p:cNvPr id="327" name="Google Shape;327;p37"/>
          <p:cNvSpPr txBox="1">
            <a:spLocks noGrp="1"/>
          </p:cNvSpPr>
          <p:nvPr>
            <p:ph type="title"/>
          </p:nvPr>
        </p:nvSpPr>
        <p:spPr>
          <a:xfrm>
            <a:off x="2214375" y="550041"/>
            <a:ext cx="4211825" cy="6270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2060"/>
                </a:solidFill>
                <a:latin typeface="Times New Roman"/>
                <a:ea typeface="Times New Roman"/>
                <a:cs typeface="Times New Roman"/>
                <a:sym typeface="Times New Roman"/>
              </a:rPr>
              <a:t>SCALING &amp; SPLITTING</a:t>
            </a:r>
            <a:endParaRPr b="1" dirty="0">
              <a:solidFill>
                <a:srgbClr val="002060"/>
              </a:solidFill>
              <a:latin typeface="Times New Roman"/>
              <a:ea typeface="Times New Roman"/>
              <a:cs typeface="Times New Roman"/>
              <a:sym typeface="Times New Roman"/>
            </a:endParaRPr>
          </a:p>
        </p:txBody>
      </p:sp>
      <p:sp>
        <p:nvSpPr>
          <p:cNvPr id="329" name="Google Shape;329;p37"/>
          <p:cNvSpPr txBox="1"/>
          <p:nvPr/>
        </p:nvSpPr>
        <p:spPr>
          <a:xfrm>
            <a:off x="803675" y="1462675"/>
            <a:ext cx="7560600" cy="34236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6" name="Google Shape;336;p38"/>
          <p:cNvPicPr preferRelativeResize="0"/>
          <p:nvPr/>
        </p:nvPicPr>
        <p:blipFill>
          <a:blip r:embed="rId3">
            <a:alphaModFix/>
          </a:blip>
          <a:stretch>
            <a:fillRect/>
          </a:stretch>
        </p:blipFill>
        <p:spPr>
          <a:xfrm>
            <a:off x="676812" y="2732950"/>
            <a:ext cx="8289764" cy="2226300"/>
          </a:xfrm>
          <a:prstGeom prst="rect">
            <a:avLst/>
          </a:prstGeom>
          <a:noFill/>
          <a:ln>
            <a:noFill/>
          </a:ln>
        </p:spPr>
      </p:pic>
      <p:pic>
        <p:nvPicPr>
          <p:cNvPr id="337" name="Google Shape;337;p38"/>
          <p:cNvPicPr preferRelativeResize="0"/>
          <p:nvPr/>
        </p:nvPicPr>
        <p:blipFill>
          <a:blip r:embed="rId4">
            <a:alphaModFix/>
          </a:blip>
          <a:stretch>
            <a:fillRect/>
          </a:stretch>
        </p:blipFill>
        <p:spPr>
          <a:xfrm>
            <a:off x="676812" y="342350"/>
            <a:ext cx="8378476" cy="2229400"/>
          </a:xfrm>
          <a:prstGeom prst="rect">
            <a:avLst/>
          </a:prstGeom>
          <a:noFill/>
          <a:ln>
            <a:noFill/>
          </a:ln>
        </p:spPr>
      </p:pic>
      <p:sp>
        <p:nvSpPr>
          <p:cNvPr id="339" name="Google Shape;339;p38"/>
          <p:cNvSpPr txBox="1"/>
          <p:nvPr/>
        </p:nvSpPr>
        <p:spPr>
          <a:xfrm>
            <a:off x="765522" y="342350"/>
            <a:ext cx="8289764" cy="4589699"/>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9" name="Google Shape;349;p39"/>
          <p:cNvSpPr txBox="1"/>
          <p:nvPr/>
        </p:nvSpPr>
        <p:spPr>
          <a:xfrm>
            <a:off x="693112" y="289575"/>
            <a:ext cx="8155488" cy="4708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46" name="Google Shape;346;p39"/>
          <p:cNvPicPr preferRelativeResize="0"/>
          <p:nvPr/>
        </p:nvPicPr>
        <p:blipFill>
          <a:blip r:embed="rId3">
            <a:alphaModFix/>
          </a:blip>
          <a:stretch>
            <a:fillRect/>
          </a:stretch>
        </p:blipFill>
        <p:spPr>
          <a:xfrm>
            <a:off x="693112" y="370238"/>
            <a:ext cx="8108839" cy="2329800"/>
          </a:xfrm>
          <a:prstGeom prst="rect">
            <a:avLst/>
          </a:prstGeom>
          <a:noFill/>
          <a:ln>
            <a:noFill/>
          </a:ln>
        </p:spPr>
      </p:pic>
      <p:pic>
        <p:nvPicPr>
          <p:cNvPr id="347" name="Google Shape;347;p39"/>
          <p:cNvPicPr preferRelativeResize="0"/>
          <p:nvPr/>
        </p:nvPicPr>
        <p:blipFill>
          <a:blip r:embed="rId4">
            <a:alphaModFix/>
          </a:blip>
          <a:stretch>
            <a:fillRect/>
          </a:stretch>
        </p:blipFill>
        <p:spPr>
          <a:xfrm>
            <a:off x="693112" y="2763675"/>
            <a:ext cx="8108839" cy="2137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2014950" y="1685600"/>
            <a:ext cx="4587000" cy="1148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600" b="1" dirty="0">
                <a:solidFill>
                  <a:srgbClr val="002060"/>
                </a:solidFill>
                <a:latin typeface="Times New Roman"/>
                <a:ea typeface="Times New Roman"/>
                <a:cs typeface="Times New Roman"/>
                <a:sym typeface="Times New Roman"/>
              </a:rPr>
              <a:t>RUNTIME ANALYSIS</a:t>
            </a:r>
            <a:endParaRPr sz="3600" b="1" dirty="0">
              <a:solidFill>
                <a:srgbClr val="002060"/>
              </a:solidFill>
              <a:latin typeface="Times New Roman"/>
              <a:ea typeface="Times New Roman"/>
              <a:cs typeface="Times New Roman"/>
              <a:sym typeface="Times New Roman"/>
            </a:endParaRPr>
          </a:p>
        </p:txBody>
      </p:sp>
      <p:pic>
        <p:nvPicPr>
          <p:cNvPr id="356" name="Google Shape;356;p40"/>
          <p:cNvPicPr preferRelativeResize="0"/>
          <p:nvPr/>
        </p:nvPicPr>
        <p:blipFill>
          <a:blip r:embed="rId3">
            <a:alphaModFix/>
          </a:blip>
          <a:stretch>
            <a:fillRect/>
          </a:stretch>
        </p:blipFill>
        <p:spPr>
          <a:xfrm>
            <a:off x="6233653" y="1371775"/>
            <a:ext cx="1442075" cy="2213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5976215" y="1714536"/>
            <a:ext cx="1924050" cy="2254214"/>
          </a:xfrm>
          <a:prstGeom prst="rect">
            <a:avLst/>
          </a:prstGeom>
          <a:noFill/>
          <a:ln w="9525" cap="flat" cmpd="sng">
            <a:solidFill>
              <a:srgbClr val="351C75"/>
            </a:solidFill>
            <a:prstDash val="solid"/>
            <a:round/>
            <a:headEnd type="none" w="sm" len="sm"/>
            <a:tailEnd type="none" w="sm" len="sm"/>
          </a:ln>
        </p:spPr>
      </p:pic>
      <p:sp>
        <p:nvSpPr>
          <p:cNvPr id="88" name="Google Shape;88;p17"/>
          <p:cNvSpPr txBox="1">
            <a:spLocks noGrp="1"/>
          </p:cNvSpPr>
          <p:nvPr>
            <p:ph type="title"/>
          </p:nvPr>
        </p:nvSpPr>
        <p:spPr>
          <a:xfrm>
            <a:off x="339750" y="5986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rPr>
              <a:t>   </a:t>
            </a:r>
            <a:r>
              <a:rPr lang="en" sz="24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WHAT IS PARKINSON DISEASE?</a:t>
            </a:r>
            <a:r>
              <a:rPr lang="en" sz="2400"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 </a:t>
            </a:r>
            <a:endParaRPr sz="2400"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7" name="Text Placeholder 6">
            <a:extLst>
              <a:ext uri="{FF2B5EF4-FFF2-40B4-BE49-F238E27FC236}">
                <a16:creationId xmlns:a16="http://schemas.microsoft.com/office/drawing/2014/main" id="{B4E76E21-6678-4CC4-B32D-313A73FDA5D7}"/>
              </a:ext>
            </a:extLst>
          </p:cNvPr>
          <p:cNvSpPr>
            <a:spLocks noGrp="1"/>
          </p:cNvSpPr>
          <p:nvPr>
            <p:ph type="body" idx="1"/>
          </p:nvPr>
        </p:nvSpPr>
        <p:spPr>
          <a:xfrm>
            <a:off x="692150" y="1657673"/>
            <a:ext cx="4686300" cy="2911201"/>
          </a:xfrm>
        </p:spPr>
        <p:txBody>
          <a:bodyPr/>
          <a:lstStyle/>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It is a  progressive neurological disorder</a:t>
            </a:r>
          </a:p>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Its main cause is lack of production of Dopamine hormone in our brain.</a:t>
            </a:r>
          </a:p>
          <a:p>
            <a:pPr>
              <a:spcAft>
                <a:spcPts val="600"/>
              </a:spcAft>
              <a:buFont typeface="Wingdings" panose="05000000000000000000" pitchFamily="2" charset="2"/>
              <a:buChar char="§"/>
            </a:pPr>
            <a:r>
              <a:rPr lang="en-US" sz="1600" b="0" i="0" u="none" strike="noStrike" dirty="0">
                <a:solidFill>
                  <a:srgbClr val="292929"/>
                </a:solidFill>
                <a:effectLst/>
                <a:latin typeface="Arial" panose="020B0604020202020204" pitchFamily="34" charset="0"/>
              </a:rPr>
              <a:t>Parkinson is non curable disease but early detection could help in controlling the disease.</a:t>
            </a:r>
          </a:p>
          <a:p>
            <a:pPr>
              <a:buFont typeface="Wingdings" panose="05000000000000000000" pitchFamily="2" charset="2"/>
              <a:buChar char="q"/>
            </a:pPr>
            <a:endParaRPr lang="en-US" sz="1800" b="0" i="0" u="none" strike="noStrike" dirty="0">
              <a:solidFill>
                <a:srgbClr val="292929"/>
              </a:solidFill>
              <a:effectLst/>
              <a:latin typeface="Arial" panose="020B0604020202020204" pitchFamily="34" charset="0"/>
            </a:endParaRPr>
          </a:p>
          <a:p>
            <a:endParaRPr lang="en-IN" dirty="0"/>
          </a:p>
        </p:txBody>
      </p:sp>
      <p:pic>
        <p:nvPicPr>
          <p:cNvPr id="90" name="Google Shape;90;p17"/>
          <p:cNvPicPr preferRelativeResize="0"/>
          <p:nvPr/>
        </p:nvPicPr>
        <p:blipFill>
          <a:blip r:embed="rId4">
            <a:alphaModFix/>
          </a:blip>
          <a:stretch>
            <a:fillRect/>
          </a:stretch>
        </p:blipFill>
        <p:spPr>
          <a:xfrm>
            <a:off x="5976215" y="648537"/>
            <a:ext cx="874797" cy="62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3" name="Google Shape;363;p41"/>
          <p:cNvPicPr preferRelativeResize="0"/>
          <p:nvPr/>
        </p:nvPicPr>
        <p:blipFill>
          <a:blip r:embed="rId3">
            <a:alphaModFix/>
          </a:blip>
          <a:stretch>
            <a:fillRect/>
          </a:stretch>
        </p:blipFill>
        <p:spPr>
          <a:xfrm>
            <a:off x="676812" y="445025"/>
            <a:ext cx="8171939" cy="4452800"/>
          </a:xfrm>
          <a:prstGeom prst="rect">
            <a:avLst/>
          </a:prstGeom>
          <a:noFill/>
          <a:ln>
            <a:noFill/>
          </a:ln>
        </p:spPr>
      </p:pic>
      <p:sp>
        <p:nvSpPr>
          <p:cNvPr id="365" name="Google Shape;365;p41"/>
          <p:cNvSpPr txBox="1"/>
          <p:nvPr/>
        </p:nvSpPr>
        <p:spPr>
          <a:xfrm>
            <a:off x="676812" y="498275"/>
            <a:ext cx="8181338" cy="45489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2" name="Google Shape;372;p42"/>
          <p:cNvPicPr preferRelativeResize="0"/>
          <p:nvPr/>
        </p:nvPicPr>
        <p:blipFill>
          <a:blip r:embed="rId3">
            <a:alphaModFix/>
          </a:blip>
          <a:stretch>
            <a:fillRect/>
          </a:stretch>
        </p:blipFill>
        <p:spPr>
          <a:xfrm>
            <a:off x="676812" y="358025"/>
            <a:ext cx="8243714" cy="2477049"/>
          </a:xfrm>
          <a:prstGeom prst="rect">
            <a:avLst/>
          </a:prstGeom>
          <a:noFill/>
          <a:ln>
            <a:noFill/>
          </a:ln>
        </p:spPr>
      </p:pic>
      <p:pic>
        <p:nvPicPr>
          <p:cNvPr id="373" name="Google Shape;373;p42"/>
          <p:cNvPicPr preferRelativeResize="0"/>
          <p:nvPr/>
        </p:nvPicPr>
        <p:blipFill>
          <a:blip r:embed="rId4">
            <a:alphaModFix/>
          </a:blip>
          <a:stretch>
            <a:fillRect/>
          </a:stretch>
        </p:blipFill>
        <p:spPr>
          <a:xfrm>
            <a:off x="676811" y="2886500"/>
            <a:ext cx="8243714" cy="2162300"/>
          </a:xfrm>
          <a:prstGeom prst="rect">
            <a:avLst/>
          </a:prstGeom>
          <a:noFill/>
          <a:ln>
            <a:noFill/>
          </a:ln>
        </p:spPr>
      </p:pic>
      <p:sp>
        <p:nvSpPr>
          <p:cNvPr id="375" name="Google Shape;375;p42"/>
          <p:cNvSpPr txBox="1"/>
          <p:nvPr/>
        </p:nvSpPr>
        <p:spPr>
          <a:xfrm>
            <a:off x="676812" y="369700"/>
            <a:ext cx="8243713" cy="46791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2" name="Google Shape;382;p43"/>
          <p:cNvPicPr preferRelativeResize="0"/>
          <p:nvPr/>
        </p:nvPicPr>
        <p:blipFill>
          <a:blip r:embed="rId3">
            <a:alphaModFix/>
          </a:blip>
          <a:stretch>
            <a:fillRect/>
          </a:stretch>
        </p:blipFill>
        <p:spPr>
          <a:xfrm>
            <a:off x="676811" y="445025"/>
            <a:ext cx="8232613" cy="2462050"/>
          </a:xfrm>
          <a:prstGeom prst="rect">
            <a:avLst/>
          </a:prstGeom>
          <a:noFill/>
          <a:ln>
            <a:noFill/>
          </a:ln>
        </p:spPr>
      </p:pic>
      <p:pic>
        <p:nvPicPr>
          <p:cNvPr id="383" name="Google Shape;383;p43"/>
          <p:cNvPicPr preferRelativeResize="0"/>
          <p:nvPr/>
        </p:nvPicPr>
        <p:blipFill>
          <a:blip r:embed="rId4">
            <a:alphaModFix/>
          </a:blip>
          <a:stretch>
            <a:fillRect/>
          </a:stretch>
        </p:blipFill>
        <p:spPr>
          <a:xfrm>
            <a:off x="654261" y="2969750"/>
            <a:ext cx="8255163" cy="2066674"/>
          </a:xfrm>
          <a:prstGeom prst="rect">
            <a:avLst/>
          </a:prstGeom>
          <a:noFill/>
          <a:ln>
            <a:noFill/>
          </a:ln>
        </p:spPr>
      </p:pic>
      <p:sp>
        <p:nvSpPr>
          <p:cNvPr id="385" name="Google Shape;385;p43"/>
          <p:cNvSpPr txBox="1"/>
          <p:nvPr/>
        </p:nvSpPr>
        <p:spPr>
          <a:xfrm>
            <a:off x="676812" y="482124"/>
            <a:ext cx="8255163" cy="4554300"/>
          </a:xfrm>
          <a:prstGeom prst="rect">
            <a:avLst/>
          </a:prstGeom>
          <a:noFill/>
          <a:ln w="2857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729450" y="506675"/>
            <a:ext cx="7688700" cy="13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sz="2400" b="1" dirty="0">
                <a:solidFill>
                  <a:srgbClr val="002060"/>
                </a:solidFill>
                <a:latin typeface="Times New Roman"/>
                <a:ea typeface="Times New Roman"/>
                <a:cs typeface="Times New Roman"/>
                <a:sym typeface="Times New Roman"/>
              </a:rPr>
              <a:t>RUNTIME OUTPUT</a:t>
            </a:r>
            <a:endParaRPr sz="2400" b="1" dirty="0">
              <a:solidFill>
                <a:srgbClr val="002060"/>
              </a:solidFill>
              <a:latin typeface="Times New Roman"/>
              <a:ea typeface="Times New Roman"/>
              <a:cs typeface="Times New Roman"/>
              <a:sym typeface="Times New Roman"/>
            </a:endParaRPr>
          </a:p>
        </p:txBody>
      </p:sp>
      <p:sp>
        <p:nvSpPr>
          <p:cNvPr id="391" name="Google Shape;391;p44"/>
          <p:cNvSpPr txBox="1">
            <a:spLocks noGrp="1"/>
          </p:cNvSpPr>
          <p:nvPr>
            <p:ph type="body" idx="1"/>
          </p:nvPr>
        </p:nvSpPr>
        <p:spPr>
          <a:xfrm>
            <a:off x="610800" y="1655190"/>
            <a:ext cx="8171250" cy="3188286"/>
          </a:xfrm>
          <a:prstGeom prst="rect">
            <a:avLst/>
          </a:prstGeom>
          <a:ln w="28575" cap="flat" cmpd="sng">
            <a:solidFill>
              <a:srgbClr val="20124D"/>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92" name="Google Shape;392;p44"/>
          <p:cNvPicPr preferRelativeResize="0"/>
          <p:nvPr/>
        </p:nvPicPr>
        <p:blipFill>
          <a:blip r:embed="rId3">
            <a:alphaModFix/>
          </a:blip>
          <a:stretch>
            <a:fillRect/>
          </a:stretch>
        </p:blipFill>
        <p:spPr>
          <a:xfrm>
            <a:off x="664375" y="1703775"/>
            <a:ext cx="8068850" cy="3139700"/>
          </a:xfrm>
          <a:prstGeom prst="rect">
            <a:avLst/>
          </a:prstGeom>
          <a:noFill/>
          <a:ln>
            <a:noFill/>
          </a:ln>
        </p:spPr>
      </p:pic>
      <p:pic>
        <p:nvPicPr>
          <p:cNvPr id="394" name="Google Shape;394;p44"/>
          <p:cNvPicPr preferRelativeResize="0"/>
          <p:nvPr/>
        </p:nvPicPr>
        <p:blipFill>
          <a:blip r:embed="rId4">
            <a:alphaModFix/>
          </a:blip>
          <a:stretch>
            <a:fillRect/>
          </a:stretch>
        </p:blipFill>
        <p:spPr>
          <a:xfrm>
            <a:off x="5438475" y="300025"/>
            <a:ext cx="1451275" cy="1093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583449" y="235100"/>
            <a:ext cx="500005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CONCLUSION</a:t>
            </a:r>
            <a:r>
              <a:rPr lang="en" b="1" dirty="0">
                <a:solidFill>
                  <a:srgbClr val="0000FF"/>
                </a:solidFill>
                <a:latin typeface="Times New Roman"/>
                <a:ea typeface="Times New Roman"/>
                <a:cs typeface="Times New Roman"/>
                <a:sym typeface="Times New Roman"/>
              </a:rPr>
              <a:t> </a:t>
            </a:r>
            <a:endParaRPr b="1" dirty="0">
              <a:solidFill>
                <a:srgbClr val="0000FF"/>
              </a:solidFill>
              <a:latin typeface="Times New Roman"/>
              <a:ea typeface="Times New Roman"/>
              <a:cs typeface="Times New Roman"/>
              <a:sym typeface="Times New Roman"/>
            </a:endParaRPr>
          </a:p>
        </p:txBody>
      </p:sp>
      <p:pic>
        <p:nvPicPr>
          <p:cNvPr id="404" name="Google Shape;404;p45"/>
          <p:cNvPicPr preferRelativeResize="0"/>
          <p:nvPr/>
        </p:nvPicPr>
        <p:blipFill>
          <a:blip r:embed="rId3">
            <a:alphaModFix/>
          </a:blip>
          <a:stretch>
            <a:fillRect/>
          </a:stretch>
        </p:blipFill>
        <p:spPr>
          <a:xfrm>
            <a:off x="5250851" y="83650"/>
            <a:ext cx="1130900" cy="830750"/>
          </a:xfrm>
          <a:prstGeom prst="rect">
            <a:avLst/>
          </a:prstGeom>
          <a:noFill/>
          <a:ln>
            <a:noFill/>
          </a:ln>
        </p:spPr>
      </p:pic>
      <p:sp>
        <p:nvSpPr>
          <p:cNvPr id="3" name="Text Placeholder 2">
            <a:extLst>
              <a:ext uri="{FF2B5EF4-FFF2-40B4-BE49-F238E27FC236}">
                <a16:creationId xmlns:a16="http://schemas.microsoft.com/office/drawing/2014/main" id="{6E18A702-451D-4D09-8575-D6F5A65C60BA}"/>
              </a:ext>
            </a:extLst>
          </p:cNvPr>
          <p:cNvSpPr>
            <a:spLocks noGrp="1"/>
          </p:cNvSpPr>
          <p:nvPr>
            <p:ph type="body" idx="1"/>
          </p:nvPr>
        </p:nvSpPr>
        <p:spPr>
          <a:xfrm>
            <a:off x="311700" y="1073150"/>
            <a:ext cx="6749500" cy="3495725"/>
          </a:xfrm>
        </p:spPr>
        <p:txBody>
          <a:bodyPr>
            <a:normAutofit fontScale="85000" lnSpcReduction="20000"/>
          </a:bodyPr>
          <a:lstStyle/>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The proposed model could be the first indication in detection of Parkinson.</a:t>
            </a:r>
            <a:endParaRPr lang="en-US" sz="1900" b="0" dirty="0">
              <a:effectLst/>
            </a:endParaRPr>
          </a:p>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 Hassle free detection  </a:t>
            </a:r>
          </a:p>
          <a:p>
            <a:pPr rtl="0" fontAlgn="base">
              <a:spcBef>
                <a:spcPts val="0"/>
              </a:spcBef>
              <a:spcAft>
                <a:spcPts val="120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Using Machine Learning we can apply a proactive approach towards detection.</a:t>
            </a:r>
          </a:p>
          <a:p>
            <a:pPr marL="114300" indent="0" rtl="0">
              <a:spcBef>
                <a:spcPts val="0"/>
              </a:spcBef>
              <a:spcAft>
                <a:spcPts val="0"/>
              </a:spcAft>
              <a:buNone/>
            </a:pPr>
            <a:r>
              <a:rPr lang="en-US" sz="1800" dirty="0">
                <a:solidFill>
                  <a:srgbClr val="000000"/>
                </a:solidFill>
                <a:latin typeface="Arial" panose="020B0604020202020204" pitchFamily="34" charset="0"/>
              </a:rPr>
              <a:t>      </a:t>
            </a:r>
          </a:p>
          <a:p>
            <a:pPr marL="11430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r>
              <a:rPr lang="en-US" sz="1800" b="1" dirty="0">
                <a:solidFill>
                  <a:srgbClr val="002060"/>
                </a:solidFill>
                <a:latin typeface="Arial" panose="020B0604020202020204" pitchFamily="34" charset="0"/>
              </a:rPr>
              <a:t>Moreover…</a:t>
            </a:r>
            <a:endParaRPr lang="en-US" sz="1800" b="1" i="0" u="none" strike="noStrike" dirty="0">
              <a:solidFill>
                <a:srgbClr val="002060"/>
              </a:solidFill>
              <a:effectLst/>
            </a:endParaRPr>
          </a:p>
          <a:p>
            <a:pPr marL="114300" indent="0" rtl="0">
              <a:spcBef>
                <a:spcPts val="0"/>
              </a:spcBef>
              <a:spcAft>
                <a:spcPts val="0"/>
              </a:spcAft>
              <a:buNone/>
            </a:pPr>
            <a:endParaRPr lang="en-US" sz="2400" b="0" dirty="0">
              <a:effectLst/>
            </a:endParaRPr>
          </a:p>
          <a:p>
            <a:pPr rtl="0" fontAlgn="base">
              <a:spcBef>
                <a:spcPts val="0"/>
              </a:spcBef>
              <a:spcAft>
                <a:spcPts val="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Real Time Voice Analysis for Parkinson Detection. </a:t>
            </a:r>
          </a:p>
          <a:p>
            <a:pPr marL="114300" indent="0" rtl="0" fontAlgn="base">
              <a:spcBef>
                <a:spcPts val="0"/>
              </a:spcBef>
              <a:spcAft>
                <a:spcPts val="0"/>
              </a:spcAft>
              <a:buNone/>
            </a:pPr>
            <a:endParaRPr lang="en-US" sz="19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rPr>
              <a:t>This could be achieved for feature extraction using python library parselmouth and voice analysis software praat .</a:t>
            </a:r>
          </a:p>
          <a:p>
            <a:pPr marL="114300" indent="0">
              <a:buNone/>
            </a:pPr>
            <a:br>
              <a:rPr lang="en-US" sz="2400" b="0" dirty="0">
                <a:effectLst/>
              </a:rPr>
            </a:br>
            <a:endParaRPr lang="en-US" sz="1800" b="0" i="0" u="none" strike="noStrike" dirty="0">
              <a:solidFill>
                <a:srgbClr val="000000"/>
              </a:solidFill>
              <a:effectLst/>
              <a:latin typeface="Times New Roman" panose="02020603050405020304" pitchFamily="18"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806775" y="1284437"/>
            <a:ext cx="5968675" cy="34473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rtl="0">
              <a:spcBef>
                <a:spcPts val="0"/>
              </a:spcBef>
              <a:spcAft>
                <a:spcPts val="1200"/>
              </a:spcAft>
              <a:buFont typeface="Wingdings" panose="05000000000000000000" pitchFamily="2" charset="2"/>
              <a:buChar char="v"/>
            </a:pPr>
            <a:r>
              <a:rPr lang="en-US" sz="1800" dirty="0">
                <a:solidFill>
                  <a:srgbClr val="000000"/>
                </a:solidFill>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nterfacing project with : - </a:t>
            </a:r>
            <a:endParaRPr lang="en-US" sz="2400" b="0" dirty="0">
              <a:effectLst/>
            </a:endParaRPr>
          </a:p>
          <a:p>
            <a:pPr marL="114300" indent="0" rtl="0" fontAlgn="base">
              <a:spcBef>
                <a:spcPts val="0"/>
              </a:spcBef>
              <a:spcAft>
                <a:spcPts val="0"/>
              </a:spcAft>
              <a:buNone/>
            </a:pPr>
            <a:r>
              <a:rPr lang="en-US" sz="1800" b="0" i="0" u="none" strike="noStrike" dirty="0">
                <a:solidFill>
                  <a:srgbClr val="000000"/>
                </a:solidFill>
                <a:effectLst/>
                <a:latin typeface="Times New Roman" panose="02020603050405020304" pitchFamily="18" charset="0"/>
              </a:rPr>
              <a:t>         - Website </a:t>
            </a:r>
          </a:p>
          <a:p>
            <a:pPr marL="114300" indent="0" rtl="0" fontAlgn="base">
              <a:spcBef>
                <a:spcPts val="0"/>
              </a:spcBef>
              <a:spcAft>
                <a:spcPts val="0"/>
              </a:spcAft>
              <a:buNone/>
            </a:pPr>
            <a:r>
              <a:rPr lang="en-US" sz="1800" dirty="0">
                <a:solidFill>
                  <a:srgbClr val="000000"/>
                </a:solidFill>
                <a:latin typeface="Times New Roman" panose="02020603050405020304" pitchFamily="18" charset="0"/>
              </a:rPr>
              <a:t>         - </a:t>
            </a:r>
            <a:r>
              <a:rPr lang="en-US" sz="1800" b="0" i="0" u="none" strike="noStrike" dirty="0">
                <a:solidFill>
                  <a:srgbClr val="000000"/>
                </a:solidFill>
                <a:effectLst/>
                <a:latin typeface="Times New Roman" panose="02020603050405020304" pitchFamily="18" charset="0"/>
              </a:rPr>
              <a:t>Application</a:t>
            </a:r>
          </a:p>
          <a:p>
            <a:pPr marL="114300" indent="0" rtl="0" fontAlgn="base">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rtl="0">
              <a:spcBef>
                <a:spcPts val="0"/>
              </a:spcBef>
              <a:spcAft>
                <a:spcPts val="1200"/>
              </a:spcAft>
              <a:buFont typeface="Wingdings" panose="05000000000000000000" pitchFamily="2" charset="2"/>
              <a:buChar char="v"/>
            </a:pPr>
            <a:r>
              <a:rPr lang="en-US" sz="1800" b="0" i="0" u="none" strike="noStrike" dirty="0">
                <a:solidFill>
                  <a:srgbClr val="000000"/>
                </a:solidFill>
                <a:effectLst/>
                <a:latin typeface="Times New Roman" panose="02020603050405020304" pitchFamily="18" charset="0"/>
              </a:rPr>
              <a:t>Applicability of our project can be increased by taking into account other  symptoms. </a:t>
            </a:r>
            <a:endParaRPr lang="en-US" sz="2400" b="0" dirty="0">
              <a:effectLst/>
            </a:endParaRPr>
          </a:p>
          <a:p>
            <a:pPr rtl="0">
              <a:spcBef>
                <a:spcPts val="0"/>
              </a:spcBef>
              <a:spcAft>
                <a:spcPts val="1200"/>
              </a:spcAft>
              <a:buFont typeface="Wingdings" panose="05000000000000000000" pitchFamily="2" charset="2"/>
              <a:buChar char="v"/>
            </a:pPr>
            <a:r>
              <a:rPr lang="en-US" sz="1800" b="0" i="0" u="none" strike="noStrike" dirty="0">
                <a:solidFill>
                  <a:srgbClr val="000000"/>
                </a:solidFill>
                <a:effectLst/>
                <a:latin typeface="Times New Roman" panose="02020603050405020304" pitchFamily="18" charset="0"/>
              </a:rPr>
              <a:t>We would be starting campaigns using social media, to increase   awareness  about Parkinson.</a:t>
            </a:r>
            <a:endParaRPr lang="en-US" sz="2400" b="0" dirty="0">
              <a:effectLst/>
            </a:endParaRPr>
          </a:p>
          <a:p>
            <a:pPr marL="114300" indent="0">
              <a:buNone/>
            </a:pPr>
            <a:br>
              <a:rPr lang="en-US" sz="2400" dirty="0"/>
            </a:br>
            <a:endParaRPr sz="1700" dirty="0">
              <a:solidFill>
                <a:schemeClr val="dk1"/>
              </a:solidFill>
              <a:latin typeface="Times New Roman"/>
              <a:ea typeface="Times New Roman"/>
              <a:cs typeface="Times New Roman"/>
              <a:sym typeface="Times New Roman"/>
            </a:endParaRPr>
          </a:p>
        </p:txBody>
      </p:sp>
      <p:sp>
        <p:nvSpPr>
          <p:cNvPr id="2" name="Title 1">
            <a:extLst>
              <a:ext uri="{FF2B5EF4-FFF2-40B4-BE49-F238E27FC236}">
                <a16:creationId xmlns:a16="http://schemas.microsoft.com/office/drawing/2014/main" id="{2678D0B7-3D25-45A4-8BC0-406583C1AD45}"/>
              </a:ext>
            </a:extLst>
          </p:cNvPr>
          <p:cNvSpPr>
            <a:spLocks noGrp="1"/>
          </p:cNvSpPr>
          <p:nvPr>
            <p:ph type="title"/>
          </p:nvPr>
        </p:nvSpPr>
        <p:spPr>
          <a:xfrm>
            <a:off x="311700" y="445025"/>
            <a:ext cx="6031950" cy="572700"/>
          </a:xfrm>
        </p:spPr>
        <p:txBody>
          <a:bodyPr>
            <a:normAutofit fontScale="90000"/>
          </a:bodyPr>
          <a:lstStyle/>
          <a:p>
            <a:r>
              <a:rPr lang="en-IN" dirty="0"/>
              <a:t>                   </a:t>
            </a:r>
            <a:r>
              <a:rPr lang="en-IN" b="1" dirty="0">
                <a:solidFill>
                  <a:srgbClr val="002060"/>
                </a:solidFill>
                <a:latin typeface="Arial" panose="020B0604020202020204" pitchFamily="34" charset="0"/>
                <a:cs typeface="Arial" panose="020B0604020202020204" pitchFamily="34" charset="0"/>
              </a:rPr>
              <a:t>FURTHER DEVELOPMENT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dirty="0"/>
            </a:br>
            <a:endParaRPr lang="en-US" dirty="0"/>
          </a:p>
        </p:txBody>
      </p:sp>
      <p:sp>
        <p:nvSpPr>
          <p:cNvPr id="3" name="Text Placeholder 2"/>
          <p:cNvSpPr>
            <a:spLocks noGrp="1"/>
          </p:cNvSpPr>
          <p:nvPr>
            <p:ph type="body" idx="1"/>
          </p:nvPr>
        </p:nvSpPr>
        <p:spPr>
          <a:xfrm>
            <a:off x="427524" y="811099"/>
            <a:ext cx="8520600" cy="3887376"/>
          </a:xfrm>
          <a:ln>
            <a:solidFill>
              <a:schemeClr val="accent1"/>
            </a:solidFill>
          </a:ln>
        </p:spPr>
        <p:txBody>
          <a:bodyPr/>
          <a:lstStyle/>
          <a:p>
            <a:endParaRPr lang="en-GB" dirty="0"/>
          </a:p>
          <a:p>
            <a:pPr>
              <a:buNone/>
            </a:pPr>
            <a:r>
              <a:rPr lang="en-GB" dirty="0"/>
              <a:t>                                                                                                                                                                                        </a:t>
            </a:r>
            <a:r>
              <a:rPr lang="en-GB" sz="2800" dirty="0">
                <a:solidFill>
                  <a:schemeClr val="accent1">
                    <a:lumMod val="75000"/>
                  </a:schemeClr>
                </a:solidFill>
              </a:rPr>
              <a:t>Hardware used:</a:t>
            </a:r>
          </a:p>
          <a:p>
            <a:pPr>
              <a:buNone/>
            </a:pPr>
            <a:r>
              <a:rPr lang="en-GB" dirty="0"/>
              <a:t>         </a:t>
            </a:r>
          </a:p>
          <a:p>
            <a:pPr>
              <a:buFont typeface="Arial" panose="020B0604020202020204" pitchFamily="34" charset="0"/>
              <a:buChar char="•"/>
            </a:pPr>
            <a:r>
              <a:rPr lang="en-GB" sz="1600" dirty="0"/>
              <a:t>Personal Computer</a:t>
            </a:r>
          </a:p>
          <a:p>
            <a:pPr>
              <a:buFont typeface="Arial" panose="020B0604020202020204" pitchFamily="34" charset="0"/>
              <a:buChar char="•"/>
            </a:pPr>
            <a:r>
              <a:rPr lang="en-GB" sz="1600" dirty="0"/>
              <a:t>Laptop</a:t>
            </a:r>
          </a:p>
          <a:p>
            <a:pPr>
              <a:buNone/>
            </a:pPr>
            <a:endParaRPr lang="en-GB" dirty="0"/>
          </a:p>
          <a:p>
            <a:pPr>
              <a:buNone/>
            </a:pPr>
            <a:r>
              <a:rPr lang="en-GB" sz="2400" dirty="0">
                <a:latin typeface="Bahnschrift" pitchFamily="34" charset="0"/>
              </a:rPr>
              <a:t>    </a:t>
            </a:r>
            <a:r>
              <a:rPr lang="en-GB" sz="2800" dirty="0">
                <a:solidFill>
                  <a:schemeClr val="accent1">
                    <a:lumMod val="75000"/>
                  </a:schemeClr>
                </a:solidFill>
                <a:latin typeface="Bahnschrift" pitchFamily="34" charset="0"/>
              </a:rPr>
              <a:t>Software Used: (language/library)</a:t>
            </a:r>
          </a:p>
          <a:p>
            <a:pPr marL="114300" indent="0">
              <a:buNone/>
            </a:pPr>
            <a:endParaRPr lang="en-US" sz="1600" dirty="0">
              <a:latin typeface="Bahnschrift" pitchFamily="34" charset="0"/>
            </a:endParaRPr>
          </a:p>
          <a:p>
            <a:pPr>
              <a:buFont typeface="Arial" panose="020B0604020202020204" pitchFamily="34" charset="0"/>
              <a:buChar char="•"/>
            </a:pPr>
            <a:r>
              <a:rPr lang="en-US" sz="1600" dirty="0">
                <a:latin typeface="Bahnschrift" pitchFamily="34" charset="0"/>
              </a:rPr>
              <a:t>For Data Analysis:          For Machine Learning:                   </a:t>
            </a:r>
          </a:p>
          <a:p>
            <a:pPr>
              <a:buFont typeface="+mj-lt"/>
              <a:buAutoNum type="arabicPeriod"/>
            </a:pPr>
            <a:r>
              <a:rPr lang="en-US" sz="1600" dirty="0">
                <a:latin typeface="Bahnschrift" pitchFamily="34" charset="0"/>
              </a:rPr>
              <a:t>Pandas                             Scikit-Learn                       </a:t>
            </a:r>
          </a:p>
          <a:p>
            <a:pPr>
              <a:buFont typeface="+mj-lt"/>
              <a:buAutoNum type="arabicPeriod"/>
            </a:pPr>
            <a:r>
              <a:rPr lang="en-US" sz="1600" dirty="0">
                <a:latin typeface="Bahnschrift" pitchFamily="34" charset="0"/>
              </a:rPr>
              <a:t>NumPy</a:t>
            </a:r>
          </a:p>
          <a:p>
            <a:pPr>
              <a:buFont typeface="+mj-lt"/>
              <a:buAutoNum type="arabicPeriod"/>
            </a:pPr>
            <a:r>
              <a:rPr lang="en-US" sz="1600" dirty="0" err="1">
                <a:latin typeface="Bahnschrift" pitchFamily="34" charset="0"/>
              </a:rPr>
              <a:t>Matplotlib.pyplot</a:t>
            </a:r>
            <a:endParaRPr lang="en-US" sz="1600" dirty="0">
              <a:latin typeface="Bahnschrift" pitchFamily="34" charset="0"/>
            </a:endParaRPr>
          </a:p>
          <a:p>
            <a:pPr>
              <a:buFont typeface="+mj-lt"/>
              <a:buAutoNum type="arabicPeriod"/>
            </a:pPr>
            <a:endParaRPr lang="en-US" sz="1600" dirty="0">
              <a:latin typeface="Bahnschrift"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8"/>
          <p:cNvSpPr txBox="1">
            <a:spLocks noGrp="1"/>
          </p:cNvSpPr>
          <p:nvPr>
            <p:ph type="title"/>
          </p:nvPr>
        </p:nvSpPr>
        <p:spPr>
          <a:xfrm>
            <a:off x="311700" y="445025"/>
            <a:ext cx="593035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PYTHON LIBRARIES</a:t>
            </a:r>
            <a:endParaRPr dirty="0">
              <a:solidFill>
                <a:srgbClr val="002060"/>
              </a:solidFill>
            </a:endParaRPr>
          </a:p>
        </p:txBody>
      </p:sp>
      <p:sp>
        <p:nvSpPr>
          <p:cNvPr id="427" name="Google Shape;427;p48"/>
          <p:cNvSpPr txBox="1">
            <a:spLocks noGrp="1"/>
          </p:cNvSpPr>
          <p:nvPr>
            <p:ph type="body" idx="1"/>
          </p:nvPr>
        </p:nvSpPr>
        <p:spPr>
          <a:xfrm>
            <a:off x="311700" y="1152475"/>
            <a:ext cx="6571700" cy="34164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60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NumPy</a:t>
            </a:r>
            <a:r>
              <a:rPr lang="en" sz="1500" dirty="0">
                <a:solidFill>
                  <a:schemeClr val="dk1"/>
                </a:solidFill>
                <a:highlight>
                  <a:srgbClr val="FFFFFF"/>
                </a:highlight>
                <a:latin typeface="Times New Roman"/>
                <a:ea typeface="Times New Roman"/>
                <a:cs typeface="Times New Roman"/>
                <a:sym typeface="Times New Roman"/>
              </a:rPr>
              <a:t> : It's a library for the Python programming language, adding support for large, multi-dimensional arrays and matrices, along with a large collection of high-level mathematical functions to operate on these arrays.</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SkLearn</a:t>
            </a:r>
            <a:r>
              <a:rPr lang="en" sz="1500" dirty="0">
                <a:solidFill>
                  <a:schemeClr val="dk1"/>
                </a:solidFill>
                <a:highlight>
                  <a:srgbClr val="FFFFFF"/>
                </a:highlight>
                <a:latin typeface="Times New Roman"/>
                <a:ea typeface="Times New Roman"/>
                <a:cs typeface="Times New Roman"/>
                <a:sym typeface="Times New Roman"/>
              </a:rPr>
              <a:t> : A free software machine learning library for the Python programming language. It features various classification, regression and clustering algorithms including support vector machines, random forests, k-means etc. and is designed to interoperate with NumPy and SciPy.</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Keras</a:t>
            </a:r>
            <a:r>
              <a:rPr lang="en" sz="1500" dirty="0">
                <a:solidFill>
                  <a:schemeClr val="dk1"/>
                </a:solidFill>
                <a:highlight>
                  <a:srgbClr val="FFFFFF"/>
                </a:highlight>
                <a:latin typeface="Times New Roman"/>
                <a:ea typeface="Times New Roman"/>
                <a:cs typeface="Times New Roman"/>
                <a:sym typeface="Times New Roman"/>
              </a:rPr>
              <a:t> : Its a open source neural network library written in Python. Capable of running on top of TensorFlow. Designed to enable fast experimentation with deep neural networks, its pros being user-friendly, modular, and extensible.</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600"/>
              </a:spcAft>
              <a:buClr>
                <a:schemeClr val="dk1"/>
              </a:buClr>
              <a:buSzPts val="1100"/>
              <a:buFont typeface="Arial"/>
              <a:buNone/>
            </a:pPr>
            <a:r>
              <a:rPr lang="en" sz="1500" dirty="0">
                <a:solidFill>
                  <a:schemeClr val="dk1"/>
                </a:solidFill>
                <a:latin typeface="Times New Roman"/>
                <a:ea typeface="Times New Roman"/>
                <a:cs typeface="Times New Roman"/>
                <a:sym typeface="Times New Roman"/>
              </a:rPr>
              <a:t>●</a:t>
            </a:r>
            <a:r>
              <a:rPr lang="en" sz="1500" b="1" dirty="0">
                <a:solidFill>
                  <a:schemeClr val="dk1"/>
                </a:solidFill>
                <a:highlight>
                  <a:srgbClr val="FFFFFF"/>
                </a:highlight>
                <a:latin typeface="Times New Roman"/>
                <a:ea typeface="Times New Roman"/>
                <a:cs typeface="Times New Roman"/>
                <a:sym typeface="Times New Roman"/>
              </a:rPr>
              <a:t>Matplotlib</a:t>
            </a:r>
            <a:r>
              <a:rPr lang="en" sz="1500" dirty="0">
                <a:solidFill>
                  <a:schemeClr val="dk1"/>
                </a:solidFill>
                <a:highlight>
                  <a:srgbClr val="FFFFFF"/>
                </a:highlight>
                <a:latin typeface="Times New Roman"/>
                <a:ea typeface="Times New Roman"/>
                <a:cs typeface="Times New Roman"/>
                <a:sym typeface="Times New Roman"/>
              </a:rPr>
              <a:t> : A plotting library for the Python programming language and its numerical mathematics extension.</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dirty="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170900" y="386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PYTHON LIBRARIES</a:t>
            </a:r>
            <a:r>
              <a:rPr lang="en" dirty="0">
                <a:solidFill>
                  <a:srgbClr val="002060"/>
                </a:solidFill>
              </a:rPr>
              <a:t>  </a:t>
            </a:r>
            <a:endParaRPr dirty="0">
              <a:solidFill>
                <a:srgbClr val="002060"/>
              </a:solidFill>
            </a:endParaRPr>
          </a:p>
        </p:txBody>
      </p:sp>
      <p:sp>
        <p:nvSpPr>
          <p:cNvPr id="420" name="Google Shape;420;p47"/>
          <p:cNvSpPr txBox="1">
            <a:spLocks noGrp="1"/>
          </p:cNvSpPr>
          <p:nvPr>
            <p:ph type="body" idx="1"/>
          </p:nvPr>
        </p:nvSpPr>
        <p:spPr>
          <a:xfrm>
            <a:off x="311700" y="1152475"/>
            <a:ext cx="6692350" cy="3317925"/>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a:bodyPr>
          <a:lstStyle/>
          <a:p>
            <a:pPr marL="285750" lvl="0" indent="-285750" algn="l" rtl="0">
              <a:lnSpc>
                <a:spcPct val="115000"/>
              </a:lnSpc>
              <a:spcBef>
                <a:spcPts val="0"/>
              </a:spcBef>
              <a:spcAft>
                <a:spcPts val="600"/>
              </a:spcAft>
              <a:buClr>
                <a:schemeClr val="dk1"/>
              </a:buClr>
              <a:buSzPts val="1100"/>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Os</a:t>
            </a:r>
            <a:r>
              <a:rPr lang="en" sz="1600" b="1" dirty="0">
                <a:solidFill>
                  <a:schemeClr val="dk1"/>
                </a:solidFill>
                <a:highlight>
                  <a:srgbClr val="FFFFFF"/>
                </a:highlight>
                <a:latin typeface="Trebuchet MS"/>
                <a:ea typeface="Trebuchet MS"/>
                <a:cs typeface="Trebuchet MS"/>
                <a:sym typeface="Trebuchet MS"/>
              </a:rPr>
              <a:t>:</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provides functions for interacting with the operating system. OS comes under Python's standard utility modules. This module provides a portable way of using operating system-dependent functionality.</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Clr>
                <a:schemeClr val="dk1"/>
              </a:buClr>
              <a:buSzPts val="1100"/>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OpenCV:</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OpenCV is a huge open-source library for computer vision, machine learning, and image processing. OpenCV supports a wide variety of programming languages like Python, C++, Java, etc.</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Pandas:</a:t>
            </a:r>
            <a:r>
              <a:rPr lang="en" sz="1600"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Pandas is an open source Python package that is most widely used for data science/data analysis and machine learning tasks.</a:t>
            </a:r>
            <a:endParaRPr sz="1600" dirty="0">
              <a:solidFill>
                <a:schemeClr val="dk1"/>
              </a:solidFill>
              <a:highlight>
                <a:srgbClr val="FFFFFF"/>
              </a:highlight>
              <a:latin typeface="Times New Roman"/>
              <a:ea typeface="Times New Roman"/>
              <a:cs typeface="Times New Roman"/>
              <a:sym typeface="Times New Roman"/>
            </a:endParaRPr>
          </a:p>
          <a:p>
            <a:pPr marL="285750" lvl="0" indent="-285750" algn="l" rtl="0">
              <a:lnSpc>
                <a:spcPct val="115000"/>
              </a:lnSpc>
              <a:spcBef>
                <a:spcPts val="0"/>
              </a:spcBef>
              <a:spcAft>
                <a:spcPts val="600"/>
              </a:spcAft>
              <a:buFont typeface="Wingdings" panose="05000000000000000000" pitchFamily="2" charset="2"/>
              <a:buChar char="§"/>
            </a:pPr>
            <a:r>
              <a:rPr lang="en" sz="1600" b="1" dirty="0">
                <a:solidFill>
                  <a:schemeClr val="dk1"/>
                </a:solidFill>
                <a:highlight>
                  <a:srgbClr val="FFFFFF"/>
                </a:highlight>
                <a:latin typeface="Times New Roman"/>
                <a:ea typeface="Times New Roman"/>
                <a:cs typeface="Times New Roman"/>
                <a:sym typeface="Times New Roman"/>
              </a:rPr>
              <a:t>Parselmouth:</a:t>
            </a:r>
            <a:r>
              <a:rPr lang="en" sz="1600" b="1" dirty="0">
                <a:solidFill>
                  <a:schemeClr val="dk1"/>
                </a:solidFill>
                <a:highlight>
                  <a:srgbClr val="FFFFFF"/>
                </a:highlight>
                <a:latin typeface="Trebuchet MS"/>
                <a:ea typeface="Trebuchet MS"/>
                <a:cs typeface="Trebuchet MS"/>
                <a:sym typeface="Trebuchet MS"/>
              </a:rPr>
              <a:t> </a:t>
            </a:r>
            <a:r>
              <a:rPr lang="en" sz="1600" dirty="0">
                <a:solidFill>
                  <a:schemeClr val="dk1"/>
                </a:solidFill>
                <a:highlight>
                  <a:srgbClr val="FFFFFF"/>
                </a:highlight>
                <a:latin typeface="Times New Roman"/>
                <a:ea typeface="Times New Roman"/>
                <a:cs typeface="Times New Roman"/>
                <a:sym typeface="Times New Roman"/>
              </a:rPr>
              <a:t>Audio processing library</a:t>
            </a:r>
            <a:endParaRPr sz="16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latin typeface="Times New Roman"/>
                <a:ea typeface="Times New Roman"/>
                <a:cs typeface="Times New Roman"/>
                <a:sym typeface="Times New Roman"/>
              </a:rPr>
              <a:t>                             </a:t>
            </a:r>
            <a:r>
              <a:rPr lang="en" b="1" dirty="0">
                <a:solidFill>
                  <a:srgbClr val="002060"/>
                </a:solidFill>
                <a:latin typeface="Times New Roman"/>
                <a:ea typeface="Times New Roman"/>
                <a:cs typeface="Times New Roman"/>
                <a:sym typeface="Times New Roman"/>
              </a:rPr>
              <a:t>REFERENCES</a:t>
            </a:r>
            <a:endParaRPr b="1" dirty="0">
              <a:solidFill>
                <a:srgbClr val="002060"/>
              </a:solidFill>
            </a:endParaRPr>
          </a:p>
        </p:txBody>
      </p:sp>
      <p:sp>
        <p:nvSpPr>
          <p:cNvPr id="434" name="Google Shape;434;p49"/>
          <p:cNvSpPr txBox="1">
            <a:spLocks noGrp="1"/>
          </p:cNvSpPr>
          <p:nvPr>
            <p:ph type="body" idx="1"/>
          </p:nvPr>
        </p:nvSpPr>
        <p:spPr>
          <a:xfrm>
            <a:off x="311700" y="1217975"/>
            <a:ext cx="6990800" cy="3340200"/>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https://www.nia.nih.gov/health/parkinsons-disease</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https://www.parkinson.org/understanding-parkinsons/what-is-parkinsons</a:t>
            </a:r>
            <a:endParaRPr lang="en" sz="1500" dirty="0">
              <a:solidFill>
                <a:srgbClr val="20124D"/>
              </a:solidFill>
              <a:uFill>
                <a:noFill/>
              </a:u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US" sz="1500" dirty="0">
                <a:solidFill>
                  <a:srgbClr val="20124D"/>
                </a:solidFill>
                <a:highlight>
                  <a:srgbClr val="FFFFFF"/>
                </a:highlight>
                <a:latin typeface="Times New Roman"/>
                <a:ea typeface="Times New Roman"/>
                <a:cs typeface="Times New Roman"/>
                <a:sym typeface="Times New Roman"/>
                <a:hlinkClick r:id="rId5"/>
              </a:rPr>
              <a:t>https://archive.ics.uci.edu/ml/datasets/parkinsons</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SzPts val="1500"/>
              <a:buFont typeface="Arial" panose="020B0604020202020204" pitchFamily="34" charset="0"/>
              <a:buChar char="•"/>
            </a:pPr>
            <a:r>
              <a:rPr lang="en" sz="1500" dirty="0">
                <a:solidFill>
                  <a:srgbClr val="20124D"/>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XGBoost: A Deep Dive into Boosting | by Rohan Harode | SFU Professional Master’s Program in Computer Science | Medium</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Saunders-Pullman R, Derby C, Stanley K, Floyd A, Bressman S, Lipton RB, et al. Validity of spiral analysis in early Parkinson’s disease. </a:t>
            </a:r>
            <a:r>
              <a:rPr lang="en" sz="1500" i="1" dirty="0">
                <a:solidFill>
                  <a:srgbClr val="20124D"/>
                </a:solidFill>
                <a:highlight>
                  <a:srgbClr val="FFFFFF"/>
                </a:highlight>
                <a:latin typeface="Times New Roman"/>
                <a:ea typeface="Times New Roman"/>
                <a:cs typeface="Times New Roman"/>
                <a:sym typeface="Times New Roman"/>
              </a:rPr>
              <a:t>Mov Disord</a:t>
            </a:r>
            <a:r>
              <a:rPr lang="en" sz="1500" dirty="0">
                <a:solidFill>
                  <a:srgbClr val="20124D"/>
                </a:solidFill>
                <a:highlight>
                  <a:srgbClr val="FFFFFF"/>
                </a:highlight>
                <a:latin typeface="Times New Roman"/>
                <a:ea typeface="Times New Roman"/>
                <a:cs typeface="Times New Roman"/>
                <a:sym typeface="Times New Roman"/>
              </a:rPr>
              <a:t> (2008) 23(4):531–7. doi:10.1002/mds.21874</a:t>
            </a:r>
            <a:endParaRPr sz="1500" dirty="0">
              <a:solidFill>
                <a:srgbClr val="20124D"/>
              </a:solidFill>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San Luciano M, Wang C, Ortega RA, Yu Q, Boschung S, Soto-Valencia J, et al. Digitized spiral drawing: a possible biomarker for early Parkinson’s disease. </a:t>
            </a:r>
            <a:r>
              <a:rPr lang="en" sz="1500" i="1" dirty="0">
                <a:solidFill>
                  <a:srgbClr val="20124D"/>
                </a:solidFill>
                <a:highlight>
                  <a:srgbClr val="FFFFFF"/>
                </a:highlight>
                <a:latin typeface="Times New Roman"/>
                <a:ea typeface="Times New Roman"/>
                <a:cs typeface="Times New Roman"/>
                <a:sym typeface="Times New Roman"/>
              </a:rPr>
              <a:t>PLoS One</a:t>
            </a:r>
            <a:r>
              <a:rPr lang="en" sz="1500" dirty="0">
                <a:solidFill>
                  <a:srgbClr val="20124D"/>
                </a:solidFill>
                <a:highlight>
                  <a:srgbClr val="FFFFFF"/>
                </a:highlight>
                <a:latin typeface="Times New Roman"/>
                <a:ea typeface="Times New Roman"/>
                <a:cs typeface="Times New Roman"/>
                <a:sym typeface="Times New Roman"/>
              </a:rPr>
              <a:t> (2016) 11(10):e0162799. doi:10.1371/journal.pone.0162799</a:t>
            </a:r>
            <a:endParaRPr sz="1500" dirty="0">
              <a:solidFill>
                <a:srgbClr val="20124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600"/>
              </a:spcAft>
              <a:buClr>
                <a:srgbClr val="20124D"/>
              </a:buClr>
              <a:buSzPts val="1500"/>
              <a:buFont typeface="Arial" panose="020B0604020202020204" pitchFamily="34" charset="0"/>
              <a:buChar char="•"/>
            </a:pPr>
            <a:r>
              <a:rPr lang="en" sz="1500" dirty="0">
                <a:solidFill>
                  <a:srgbClr val="20124D"/>
                </a:solidFill>
                <a:highlight>
                  <a:srgbClr val="FFFFFF"/>
                </a:highlight>
                <a:latin typeface="Times New Roman"/>
                <a:ea typeface="Times New Roman"/>
                <a:cs typeface="Times New Roman"/>
                <a:sym typeface="Times New Roman"/>
              </a:rPr>
              <a:t>Sisti JA, Christophe B, Seville AR, Garton AL, Gupta VP, Bandin AJ, et al. Computerized spiral analysis using the iPad. </a:t>
            </a:r>
            <a:r>
              <a:rPr lang="en" sz="1500" i="1" dirty="0">
                <a:solidFill>
                  <a:srgbClr val="20124D"/>
                </a:solidFill>
                <a:highlight>
                  <a:srgbClr val="FFFFFF"/>
                </a:highlight>
                <a:latin typeface="Times New Roman"/>
                <a:ea typeface="Times New Roman"/>
                <a:cs typeface="Times New Roman"/>
                <a:sym typeface="Times New Roman"/>
              </a:rPr>
              <a:t>J Neurosci Methods</a:t>
            </a:r>
            <a:r>
              <a:rPr lang="en" sz="1500" dirty="0">
                <a:solidFill>
                  <a:srgbClr val="20124D"/>
                </a:solidFill>
                <a:highlight>
                  <a:srgbClr val="FFFFFF"/>
                </a:highlight>
                <a:latin typeface="Times New Roman"/>
                <a:ea typeface="Times New Roman"/>
                <a:cs typeface="Times New Roman"/>
                <a:sym typeface="Times New Roman"/>
              </a:rPr>
              <a:t> (2017) 275:50–4.</a:t>
            </a:r>
            <a:endParaRPr sz="1500" dirty="0">
              <a:solidFill>
                <a:srgbClr val="20124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639900" y="574625"/>
            <a:ext cx="6514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SYMPTOMS OF PARKINSON’S DISEASE:</a:t>
            </a:r>
            <a:endParaRPr sz="20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97" name="Google Shape;97;p18"/>
          <p:cNvSpPr txBox="1"/>
          <p:nvPr/>
        </p:nvSpPr>
        <p:spPr>
          <a:xfrm>
            <a:off x="639900" y="1256525"/>
            <a:ext cx="5068800" cy="81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100">
              <a:solidFill>
                <a:srgbClr val="FFFFFF"/>
              </a:solidFill>
              <a:highlight>
                <a:srgbClr val="666666"/>
              </a:highlight>
            </a:endParaRPr>
          </a:p>
          <a:p>
            <a:pPr marL="0" lvl="0" indent="0" algn="l" rtl="0">
              <a:spcBef>
                <a:spcPts val="300"/>
              </a:spcBef>
              <a:spcAft>
                <a:spcPts val="0"/>
              </a:spcAft>
              <a:buNone/>
            </a:pPr>
            <a:endParaRPr>
              <a:solidFill>
                <a:schemeClr val="lt1"/>
              </a:solidFill>
              <a:latin typeface="Lato"/>
              <a:ea typeface="Lato"/>
              <a:cs typeface="Lato"/>
              <a:sym typeface="Lato"/>
            </a:endParaRPr>
          </a:p>
        </p:txBody>
      </p:sp>
      <p:pic>
        <p:nvPicPr>
          <p:cNvPr id="98" name="Google Shape;98;p18"/>
          <p:cNvPicPr preferRelativeResize="0"/>
          <p:nvPr/>
        </p:nvPicPr>
        <p:blipFill>
          <a:blip r:embed="rId3">
            <a:alphaModFix/>
          </a:blip>
          <a:stretch>
            <a:fillRect/>
          </a:stretch>
        </p:blipFill>
        <p:spPr>
          <a:xfrm>
            <a:off x="6716300" y="1152475"/>
            <a:ext cx="2116000" cy="2752775"/>
          </a:xfrm>
          <a:prstGeom prst="rect">
            <a:avLst/>
          </a:prstGeom>
          <a:noFill/>
          <a:ln w="9525" cap="flat" cmpd="sng">
            <a:solidFill>
              <a:srgbClr val="351C75"/>
            </a:solidFill>
            <a:prstDash val="solid"/>
            <a:round/>
            <a:headEnd type="none" w="sm" len="sm"/>
            <a:tailEnd type="none" w="sm" len="sm"/>
          </a:ln>
        </p:spPr>
      </p:pic>
      <p:sp>
        <p:nvSpPr>
          <p:cNvPr id="5" name="Text Placeholder 4">
            <a:extLst>
              <a:ext uri="{FF2B5EF4-FFF2-40B4-BE49-F238E27FC236}">
                <a16:creationId xmlns:a16="http://schemas.microsoft.com/office/drawing/2014/main" id="{E815C5A5-D2BC-476C-BBB3-DC4267B8205C}"/>
              </a:ext>
            </a:extLst>
          </p:cNvPr>
          <p:cNvSpPr>
            <a:spLocks noGrp="1"/>
          </p:cNvSpPr>
          <p:nvPr>
            <p:ph type="body" idx="1"/>
          </p:nvPr>
        </p:nvSpPr>
        <p:spPr>
          <a:xfrm>
            <a:off x="311700" y="1152475"/>
            <a:ext cx="6076400" cy="3416400"/>
          </a:xfrm>
        </p:spPr>
        <p:txBody>
          <a:bodyPr/>
          <a:lstStyle/>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Tremor (trembling) in hands, arms, legs, jaw, or   head.</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Stiffness of the limbs and trunk.</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Slowness of movement.</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Impaired balance and coordination, sometimes leading to falls</a:t>
            </a:r>
          </a:p>
          <a:p>
            <a:pPr rtl="0" fontAlgn="base">
              <a:spcBef>
                <a:spcPts val="0"/>
              </a:spcBef>
              <a:spcAft>
                <a:spcPts val="600"/>
              </a:spcAft>
              <a:buFont typeface="Arial" panose="020B0604020202020204" pitchFamily="34" charset="0"/>
              <a:buChar char="•"/>
            </a:pPr>
            <a:r>
              <a:rPr lang="en-US" sz="1800" b="0" i="0" u="none" strike="noStrike" dirty="0">
                <a:solidFill>
                  <a:srgbClr val="292929"/>
                </a:solidFill>
                <a:effectLst/>
                <a:latin typeface="Times New Roman" panose="02020603050405020304" pitchFamily="18" charset="0"/>
              </a:rPr>
              <a:t>Shimmering of voice..</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
        <p:cNvGrpSpPr/>
        <p:nvPr/>
      </p:nvGrpSpPr>
      <p:grpSpPr>
        <a:xfrm>
          <a:off x="0" y="0"/>
          <a:ext cx="0" cy="0"/>
          <a:chOff x="0" y="0"/>
          <a:chExt cx="0" cy="0"/>
        </a:xfrm>
      </p:grpSpPr>
      <p:sp>
        <p:nvSpPr>
          <p:cNvPr id="2" name="Rectangle 1">
            <a:extLst>
              <a:ext uri="{FF2B5EF4-FFF2-40B4-BE49-F238E27FC236}">
                <a16:creationId xmlns:a16="http://schemas.microsoft.com/office/drawing/2014/main" id="{F04FFA11-F3A1-4F9B-A02F-B7EE2574FC29}"/>
              </a:ext>
            </a:extLst>
          </p:cNvPr>
          <p:cNvSpPr/>
          <p:nvPr/>
        </p:nvSpPr>
        <p:spPr>
          <a:xfrm>
            <a:off x="2544165" y="1658862"/>
            <a:ext cx="3003066" cy="707886"/>
          </a:xfrm>
          <a:prstGeom prst="rect">
            <a:avLst/>
          </a:prstGeom>
          <a:noFill/>
        </p:spPr>
        <p:txBody>
          <a:bodyPr wrap="none" lIns="91440" tIns="45720" rIns="91440" bIns="45720">
            <a:spAutoFit/>
          </a:bodyPr>
          <a:lstStyle/>
          <a:p>
            <a:pPr algn="ctr">
              <a:spcAft>
                <a:spcPts val="1200"/>
              </a:spcAft>
            </a:pPr>
            <a:r>
              <a:rPr lang="en-US" sz="4000" b="1" cap="none" spc="0" dirty="0">
                <a:ln w="6600">
                  <a:solidFill>
                    <a:schemeClr val="accent2"/>
                  </a:solidFill>
                  <a:prstDash val="solid"/>
                </a:ln>
                <a:effectLst>
                  <a:outerShdw dist="38100" dir="2700000" algn="tl" rotWithShape="0">
                    <a:schemeClr val="accent2"/>
                  </a:outerShdw>
                </a:effectLs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47650" y="216249"/>
            <a:ext cx="847205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00FF"/>
                </a:solidFill>
              </a:rPr>
              <a:t>                                </a:t>
            </a:r>
            <a:r>
              <a:rPr lang="en" sz="3022"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OUR APPROACH</a:t>
            </a:r>
            <a:endParaRPr sz="3022"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106" name="Google Shape;106;p19"/>
          <p:cNvSpPr/>
          <p:nvPr/>
        </p:nvSpPr>
        <p:spPr>
          <a:xfrm>
            <a:off x="2645175" y="941975"/>
            <a:ext cx="3142500" cy="915900"/>
          </a:xfrm>
          <a:prstGeom prst="roundRect">
            <a:avLst>
              <a:gd name="adj" fmla="val 16667"/>
            </a:avLst>
          </a:prstGeom>
          <a:no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Times New Roman"/>
                <a:ea typeface="Times New Roman"/>
                <a:cs typeface="Times New Roman"/>
                <a:sym typeface="Times New Roman"/>
              </a:rPr>
              <a:t>  PARKINSON DETECTION</a:t>
            </a:r>
            <a:endParaRPr sz="1700" b="1" dirty="0">
              <a:latin typeface="Times New Roman"/>
              <a:ea typeface="Times New Roman"/>
              <a:cs typeface="Times New Roman"/>
              <a:sym typeface="Times New Roman"/>
            </a:endParaRPr>
          </a:p>
        </p:txBody>
      </p:sp>
      <p:sp>
        <p:nvSpPr>
          <p:cNvPr id="107" name="Google Shape;107;p19"/>
          <p:cNvSpPr/>
          <p:nvPr/>
        </p:nvSpPr>
        <p:spPr>
          <a:xfrm>
            <a:off x="3161414" y="2906450"/>
            <a:ext cx="2310809" cy="1744899"/>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Times New Roman"/>
                <a:ea typeface="Times New Roman"/>
                <a:cs typeface="Times New Roman"/>
                <a:sym typeface="Times New Roman"/>
              </a:rPr>
              <a:t>VOICE ANALYSIS</a:t>
            </a:r>
            <a:endParaRPr sz="1600" b="1"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1.Feature extraction</a:t>
            </a:r>
            <a:endParaRPr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2.Model training.</a:t>
            </a:r>
            <a:endParaRPr dirty="0">
              <a:latin typeface="Times New Roman"/>
              <a:ea typeface="Times New Roman"/>
              <a:cs typeface="Times New Roman"/>
              <a:sym typeface="Times New Roman"/>
            </a:endParaRPr>
          </a:p>
          <a:p>
            <a:pPr marL="0" lvl="0" indent="0" algn="r" rtl="0">
              <a:spcBef>
                <a:spcPts val="0"/>
              </a:spcBef>
              <a:spcAft>
                <a:spcPts val="0"/>
              </a:spcAft>
              <a:buNone/>
            </a:pPr>
            <a:r>
              <a:rPr lang="en" dirty="0">
                <a:latin typeface="Times New Roman"/>
                <a:ea typeface="Times New Roman"/>
                <a:cs typeface="Times New Roman"/>
                <a:sym typeface="Times New Roman"/>
              </a:rPr>
              <a:t>3.Model prediction</a:t>
            </a:r>
            <a:endParaRPr dirty="0">
              <a:latin typeface="Times New Roman"/>
              <a:ea typeface="Times New Roman"/>
              <a:cs typeface="Times New Roman"/>
              <a:sym typeface="Times New Roman"/>
            </a:endParaRPr>
          </a:p>
          <a:p>
            <a:pPr marL="0" lvl="0" indent="0" algn="r" rtl="0">
              <a:spcBef>
                <a:spcPts val="0"/>
              </a:spcBef>
              <a:spcAft>
                <a:spcPts val="0"/>
              </a:spcAft>
              <a:buNone/>
            </a:pPr>
            <a:endParaRPr dirty="0">
              <a:latin typeface="Times New Roman"/>
              <a:ea typeface="Times New Roman"/>
              <a:cs typeface="Times New Roman"/>
              <a:sym typeface="Times New Roman"/>
            </a:endParaRPr>
          </a:p>
        </p:txBody>
      </p:sp>
      <p:sp>
        <p:nvSpPr>
          <p:cNvPr id="109" name="Google Shape;109;p19"/>
          <p:cNvSpPr/>
          <p:nvPr/>
        </p:nvSpPr>
        <p:spPr>
          <a:xfrm>
            <a:off x="4092792" y="1932041"/>
            <a:ext cx="247264" cy="900241"/>
          </a:xfrm>
          <a:prstGeom prst="downArrow">
            <a:avLst>
              <a:gd name="adj1" fmla="val 50000"/>
              <a:gd name="adj2" fmla="val 50000"/>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9"/>
          <p:cNvPicPr preferRelativeResize="0"/>
          <p:nvPr/>
        </p:nvPicPr>
        <p:blipFill>
          <a:blip r:embed="rId3">
            <a:alphaModFix/>
          </a:blip>
          <a:stretch>
            <a:fillRect/>
          </a:stretch>
        </p:blipFill>
        <p:spPr>
          <a:xfrm>
            <a:off x="895200" y="1626875"/>
            <a:ext cx="1118399" cy="1118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275422" y="402113"/>
            <a:ext cx="5901631" cy="7828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EXTRACTED FEATURES FROM SPEECH RECORDINGS</a:t>
            </a:r>
            <a:r>
              <a:rPr lang="en" sz="2755" dirty="0">
                <a:solidFill>
                  <a:srgbClr val="002060"/>
                </a:solidFill>
                <a:latin typeface="Times New Roman"/>
                <a:ea typeface="Tahoma" panose="020B0604030504040204" pitchFamily="34" charset="0"/>
                <a:cs typeface="Times New Roman"/>
                <a:sym typeface="Times New Roman"/>
              </a:rPr>
              <a:t>:</a:t>
            </a:r>
            <a:r>
              <a:rPr lang="en" sz="2755" dirty="0">
                <a:solidFill>
                  <a:srgbClr val="351C75"/>
                </a:solidFill>
                <a:latin typeface="Times New Roman"/>
                <a:ea typeface="Tahoma" panose="020B0604030504040204" pitchFamily="34" charset="0"/>
                <a:cs typeface="Times New Roman"/>
                <a:sym typeface="Times New Roman"/>
              </a:rPr>
              <a:t> </a:t>
            </a:r>
            <a:r>
              <a:rPr lang="en" sz="2755" dirty="0">
                <a:solidFill>
                  <a:srgbClr val="0000FF"/>
                </a:solidFill>
                <a:latin typeface="Times New Roman"/>
                <a:ea typeface="Tahoma" panose="020B0604030504040204" pitchFamily="34" charset="0"/>
                <a:cs typeface="Times New Roman"/>
                <a:sym typeface="Times New Roman"/>
              </a:rPr>
              <a:t>  </a:t>
            </a:r>
            <a:r>
              <a:rPr lang="en" sz="2977" dirty="0">
                <a:solidFill>
                  <a:srgbClr val="0000FF"/>
                </a:solidFill>
                <a:latin typeface="Times New Roman"/>
                <a:ea typeface="Tahoma" panose="020B0604030504040204" pitchFamily="34" charset="0"/>
                <a:cs typeface="Times New Roman"/>
                <a:sym typeface="Times New Roman"/>
              </a:rPr>
              <a:t>                                               </a:t>
            </a:r>
            <a:endParaRPr sz="2977" b="1" dirty="0">
              <a:solidFill>
                <a:srgbClr val="0000FF"/>
              </a:solidFill>
              <a:latin typeface="Times New Roman"/>
              <a:ea typeface="Tahoma" panose="020B0604030504040204" pitchFamily="34" charset="0"/>
              <a:cs typeface="Times New Roman"/>
              <a:sym typeface="Times New Roman"/>
            </a:endParaRPr>
          </a:p>
        </p:txBody>
      </p:sp>
      <p:graphicFrame>
        <p:nvGraphicFramePr>
          <p:cNvPr id="188" name="Google Shape;188;p24"/>
          <p:cNvGraphicFramePr/>
          <p:nvPr>
            <p:extLst>
              <p:ext uri="{D42A27DB-BD31-4B8C-83A1-F6EECF244321}">
                <p14:modId xmlns:p14="http://schemas.microsoft.com/office/powerpoint/2010/main" val="3603410237"/>
              </p:ext>
            </p:extLst>
          </p:nvPr>
        </p:nvGraphicFramePr>
        <p:xfrm>
          <a:off x="138200" y="1184945"/>
          <a:ext cx="4354525" cy="3672500"/>
        </p:xfrm>
        <a:graphic>
          <a:graphicData uri="http://schemas.openxmlformats.org/drawingml/2006/table">
            <a:tbl>
              <a:tblPr>
                <a:noFill/>
                <a:tableStyleId>{CB358B84-52CD-49AC-9EF0-3365FD1D8EE3}</a:tableStyleId>
              </a:tblPr>
              <a:tblGrid>
                <a:gridCol w="1623875">
                  <a:extLst>
                    <a:ext uri="{9D8B030D-6E8A-4147-A177-3AD203B41FA5}">
                      <a16:colId xmlns:a16="http://schemas.microsoft.com/office/drawing/2014/main" val="20000"/>
                    </a:ext>
                  </a:extLst>
                </a:gridCol>
                <a:gridCol w="2730650">
                  <a:extLst>
                    <a:ext uri="{9D8B030D-6E8A-4147-A177-3AD203B41FA5}">
                      <a16:colId xmlns:a16="http://schemas.microsoft.com/office/drawing/2014/main" val="20001"/>
                    </a:ext>
                  </a:extLst>
                </a:gridCol>
              </a:tblGrid>
              <a:tr h="448550">
                <a:tc>
                  <a:txBody>
                    <a:bodyPr/>
                    <a:lstStyle/>
                    <a:p>
                      <a:pPr marL="0" lvl="0" indent="0" algn="l" rtl="0">
                        <a:spcBef>
                          <a:spcPts val="0"/>
                        </a:spcBef>
                        <a:spcAft>
                          <a:spcPts val="0"/>
                        </a:spcAft>
                        <a:buNone/>
                      </a:pPr>
                      <a:r>
                        <a:rPr lang="en" sz="1200" b="1" dirty="0">
                          <a:solidFill>
                            <a:schemeClr val="dk1"/>
                          </a:solidFill>
                        </a:rPr>
                        <a:t>ABBREVIATIONS</a:t>
                      </a:r>
                      <a:endParaRPr sz="1200" b="1"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dk1"/>
                          </a:solidFill>
                        </a:rPr>
                        <a:t>FEATURE DESCRIPTION</a:t>
                      </a:r>
                      <a:endParaRPr sz="1200" b="1"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0"/>
                  </a:ext>
                </a:extLst>
              </a:tr>
              <a:tr h="390900">
                <a:tc>
                  <a:txBody>
                    <a:bodyPr/>
                    <a:lstStyle/>
                    <a:p>
                      <a:pPr marL="0" lvl="0" indent="0" algn="l" rtl="0">
                        <a:spcBef>
                          <a:spcPts val="0"/>
                        </a:spcBef>
                        <a:spcAft>
                          <a:spcPts val="0"/>
                        </a:spcAft>
                        <a:buNone/>
                      </a:pPr>
                      <a:r>
                        <a:rPr lang="en" sz="1000">
                          <a:solidFill>
                            <a:schemeClr val="dk1"/>
                          </a:solidFill>
                        </a:rPr>
                        <a:t>MDVP:FO</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Average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1"/>
                  </a:ext>
                </a:extLst>
              </a:tr>
              <a:tr h="390900">
                <a:tc>
                  <a:txBody>
                    <a:bodyPr/>
                    <a:lstStyle/>
                    <a:p>
                      <a:pPr marL="0" lvl="0" indent="0" algn="l" rtl="0">
                        <a:spcBef>
                          <a:spcPts val="0"/>
                        </a:spcBef>
                        <a:spcAft>
                          <a:spcPts val="0"/>
                        </a:spcAft>
                        <a:buNone/>
                      </a:pPr>
                      <a:r>
                        <a:rPr lang="en" sz="1000">
                          <a:solidFill>
                            <a:schemeClr val="dk1"/>
                          </a:solidFill>
                        </a:rPr>
                        <a:t>MDVP:Fhi</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Maximum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2"/>
                  </a:ext>
                </a:extLst>
              </a:tr>
              <a:tr h="390900">
                <a:tc>
                  <a:txBody>
                    <a:bodyPr/>
                    <a:lstStyle/>
                    <a:p>
                      <a:pPr marL="0" lvl="0" indent="0" algn="l" rtl="0">
                        <a:spcBef>
                          <a:spcPts val="0"/>
                        </a:spcBef>
                        <a:spcAft>
                          <a:spcPts val="0"/>
                        </a:spcAft>
                        <a:buNone/>
                      </a:pPr>
                      <a:r>
                        <a:rPr lang="en" sz="1000">
                          <a:solidFill>
                            <a:schemeClr val="dk1"/>
                          </a:solidFill>
                        </a:rPr>
                        <a:t>MDVP:Flo</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Minimum vocal fundamental frequency</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3"/>
                  </a:ext>
                </a:extLst>
              </a:tr>
              <a:tr h="390900">
                <a:tc>
                  <a:txBody>
                    <a:bodyPr/>
                    <a:lstStyle/>
                    <a:p>
                      <a:pPr marL="0" lvl="0" indent="0" algn="l" rtl="0">
                        <a:spcBef>
                          <a:spcPts val="0"/>
                        </a:spcBef>
                        <a:spcAft>
                          <a:spcPts val="0"/>
                        </a:spcAft>
                        <a:buNone/>
                      </a:pPr>
                      <a:r>
                        <a:rPr lang="en" sz="1000">
                          <a:solidFill>
                            <a:schemeClr val="dk1"/>
                          </a:solidFill>
                        </a:rPr>
                        <a:t>MDVP:Jitter(%)</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jitter in percentage</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4"/>
                  </a:ext>
                </a:extLst>
              </a:tr>
              <a:tr h="390900">
                <a:tc>
                  <a:txBody>
                    <a:bodyPr/>
                    <a:lstStyle/>
                    <a:p>
                      <a:pPr marL="0" lvl="0" indent="0" algn="l" rtl="0">
                        <a:spcBef>
                          <a:spcPts val="0"/>
                        </a:spcBef>
                        <a:spcAft>
                          <a:spcPts val="0"/>
                        </a:spcAft>
                        <a:buNone/>
                      </a:pPr>
                      <a:r>
                        <a:rPr lang="en" sz="1000">
                          <a:solidFill>
                            <a:schemeClr val="dk1"/>
                          </a:solidFill>
                        </a:rPr>
                        <a:t>MDVP:Jitter(Abs)</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absolute jitter in ms</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5"/>
                  </a:ext>
                </a:extLst>
              </a:tr>
              <a:tr h="390900">
                <a:tc>
                  <a:txBody>
                    <a:bodyPr/>
                    <a:lstStyle/>
                    <a:p>
                      <a:pPr marL="0" lvl="0" indent="0" algn="l" rtl="0">
                        <a:spcBef>
                          <a:spcPts val="0"/>
                        </a:spcBef>
                        <a:spcAft>
                          <a:spcPts val="0"/>
                        </a:spcAft>
                        <a:buNone/>
                      </a:pPr>
                      <a:r>
                        <a:rPr lang="en" sz="1000">
                          <a:solidFill>
                            <a:schemeClr val="dk1"/>
                          </a:solidFill>
                        </a:rPr>
                        <a:t>MDVP:RAP</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relative amplitude perturbation</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6"/>
                  </a:ext>
                </a:extLst>
              </a:tr>
              <a:tr h="390900">
                <a:tc>
                  <a:txBody>
                    <a:bodyPr/>
                    <a:lstStyle/>
                    <a:p>
                      <a:pPr marL="0" lvl="0" indent="0" algn="l" rtl="0">
                        <a:spcBef>
                          <a:spcPts val="0"/>
                        </a:spcBef>
                        <a:spcAft>
                          <a:spcPts val="0"/>
                        </a:spcAft>
                        <a:buNone/>
                      </a:pPr>
                      <a:r>
                        <a:rPr lang="en" sz="1000">
                          <a:solidFill>
                            <a:schemeClr val="dk1"/>
                          </a:solidFill>
                        </a:rPr>
                        <a:t>MDVP:PPQ</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MDVP five-point period perturbation quotient</a:t>
                      </a:r>
                      <a:endParaRPr sz="100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7"/>
                  </a:ext>
                </a:extLst>
              </a:tr>
              <a:tr h="452000">
                <a:tc>
                  <a:txBody>
                    <a:bodyPr/>
                    <a:lstStyle/>
                    <a:p>
                      <a:pPr marL="0" lvl="0" indent="0" algn="l" rtl="0">
                        <a:spcBef>
                          <a:spcPts val="0"/>
                        </a:spcBef>
                        <a:spcAft>
                          <a:spcPts val="0"/>
                        </a:spcAft>
                        <a:buNone/>
                      </a:pPr>
                      <a:r>
                        <a:rPr lang="en" sz="1000" dirty="0">
                          <a:solidFill>
                            <a:schemeClr val="dk1"/>
                          </a:solidFill>
                        </a:rPr>
                        <a:t>Jitter:DDP</a:t>
                      </a:r>
                      <a:endParaRPr sz="1000"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rPr>
                        <a:t>Average absolute difference of differences between jitter cycles</a:t>
                      </a:r>
                      <a:endParaRPr sz="1000" dirty="0">
                        <a:solidFill>
                          <a:schemeClr val="dk1"/>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89" name="Google Shape;189;p24"/>
          <p:cNvGraphicFramePr/>
          <p:nvPr>
            <p:extLst>
              <p:ext uri="{D42A27DB-BD31-4B8C-83A1-F6EECF244321}">
                <p14:modId xmlns:p14="http://schemas.microsoft.com/office/powerpoint/2010/main" val="4085373538"/>
              </p:ext>
            </p:extLst>
          </p:nvPr>
        </p:nvGraphicFramePr>
        <p:xfrm>
          <a:off x="4572000" y="1184945"/>
          <a:ext cx="4397375" cy="3664966"/>
        </p:xfrm>
        <a:graphic>
          <a:graphicData uri="http://schemas.openxmlformats.org/drawingml/2006/table">
            <a:tbl>
              <a:tblPr>
                <a:noFill/>
                <a:tableStyleId>{CB358B84-52CD-49AC-9EF0-3365FD1D8EE3}</a:tableStyleId>
              </a:tblPr>
              <a:tblGrid>
                <a:gridCol w="1613150">
                  <a:extLst>
                    <a:ext uri="{9D8B030D-6E8A-4147-A177-3AD203B41FA5}">
                      <a16:colId xmlns:a16="http://schemas.microsoft.com/office/drawing/2014/main" val="20000"/>
                    </a:ext>
                  </a:extLst>
                </a:gridCol>
                <a:gridCol w="2784225">
                  <a:extLst>
                    <a:ext uri="{9D8B030D-6E8A-4147-A177-3AD203B41FA5}">
                      <a16:colId xmlns:a16="http://schemas.microsoft.com/office/drawing/2014/main" val="20001"/>
                    </a:ext>
                  </a:extLst>
                </a:gridCol>
              </a:tblGrid>
              <a:tr h="472816">
                <a:tc>
                  <a:txBody>
                    <a:bodyPr/>
                    <a:lstStyle/>
                    <a:p>
                      <a:pPr marL="0" lvl="0" indent="0" algn="l" rtl="0">
                        <a:spcBef>
                          <a:spcPts val="0"/>
                        </a:spcBef>
                        <a:spcAft>
                          <a:spcPts val="0"/>
                        </a:spcAft>
                        <a:buNone/>
                      </a:pPr>
                      <a:r>
                        <a:rPr lang="en" sz="1200" b="1" dirty="0">
                          <a:solidFill>
                            <a:srgbClr val="292929"/>
                          </a:solidFill>
                        </a:rPr>
                        <a:t>ABBREVIATIONS</a:t>
                      </a:r>
                      <a:endParaRPr sz="1200" b="1"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rgbClr val="292929"/>
                          </a:solidFill>
                        </a:rPr>
                        <a:t>FEATURE DESCRIPTION</a:t>
                      </a:r>
                      <a:endParaRPr sz="1200" b="1"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0"/>
                  </a:ext>
                </a:extLst>
              </a:tr>
              <a:tr h="361225">
                <a:tc>
                  <a:txBody>
                    <a:bodyPr/>
                    <a:lstStyle/>
                    <a:p>
                      <a:pPr marL="0" lvl="0" indent="0" algn="l" rtl="0">
                        <a:spcBef>
                          <a:spcPts val="0"/>
                        </a:spcBef>
                        <a:spcAft>
                          <a:spcPts val="0"/>
                        </a:spcAft>
                        <a:buNone/>
                      </a:pPr>
                      <a:r>
                        <a:rPr lang="en" sz="1000" dirty="0">
                          <a:solidFill>
                            <a:srgbClr val="292929"/>
                          </a:solidFill>
                        </a:rPr>
                        <a:t>MDVP:Shimmer</a:t>
                      </a:r>
                      <a:endParaRPr sz="1000"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local shimmer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1"/>
                  </a:ext>
                </a:extLst>
              </a:tr>
              <a:tr h="361225">
                <a:tc>
                  <a:txBody>
                    <a:bodyPr/>
                    <a:lstStyle/>
                    <a:p>
                      <a:pPr marL="0" lvl="0" indent="0" algn="l" rtl="0">
                        <a:spcBef>
                          <a:spcPts val="0"/>
                        </a:spcBef>
                        <a:spcAft>
                          <a:spcPts val="0"/>
                        </a:spcAft>
                        <a:buNone/>
                      </a:pPr>
                      <a:r>
                        <a:rPr lang="en" sz="1000">
                          <a:solidFill>
                            <a:srgbClr val="292929"/>
                          </a:solidFill>
                        </a:rPr>
                        <a:t>MDVP:Shimmer(dB)</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local shimmer in dB</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2"/>
                  </a:ext>
                </a:extLst>
              </a:tr>
              <a:tr h="361225">
                <a:tc>
                  <a:txBody>
                    <a:bodyPr/>
                    <a:lstStyle/>
                    <a:p>
                      <a:pPr marL="0" lvl="0" indent="0" algn="l" rtl="0">
                        <a:spcBef>
                          <a:spcPts val="0"/>
                        </a:spcBef>
                        <a:spcAft>
                          <a:spcPts val="0"/>
                        </a:spcAft>
                        <a:buNone/>
                      </a:pPr>
                      <a:r>
                        <a:rPr lang="en" sz="1000">
                          <a:solidFill>
                            <a:srgbClr val="292929"/>
                          </a:solidFill>
                        </a:rPr>
                        <a:t>Shimmer:APQ3</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Three-point amplitude perturbation quotient </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3"/>
                  </a:ext>
                </a:extLst>
              </a:tr>
              <a:tr h="361225">
                <a:tc>
                  <a:txBody>
                    <a:bodyPr/>
                    <a:lstStyle/>
                    <a:p>
                      <a:pPr marL="0" lvl="0" indent="0" algn="l" rtl="0">
                        <a:spcBef>
                          <a:spcPts val="0"/>
                        </a:spcBef>
                        <a:spcAft>
                          <a:spcPts val="0"/>
                        </a:spcAft>
                        <a:buNone/>
                      </a:pPr>
                      <a:r>
                        <a:rPr lang="en" sz="1000">
                          <a:solidFill>
                            <a:srgbClr val="292929"/>
                          </a:solidFill>
                        </a:rPr>
                        <a:t>Shimmer:APQ5</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Five-point amplitude perturbation quotient </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4"/>
                  </a:ext>
                </a:extLst>
              </a:tr>
              <a:tr h="470750">
                <a:tc>
                  <a:txBody>
                    <a:bodyPr/>
                    <a:lstStyle/>
                    <a:p>
                      <a:pPr marL="0" lvl="0" indent="0" algn="l" rtl="0">
                        <a:spcBef>
                          <a:spcPts val="0"/>
                        </a:spcBef>
                        <a:spcAft>
                          <a:spcPts val="0"/>
                        </a:spcAft>
                        <a:buNone/>
                      </a:pPr>
                      <a:r>
                        <a:rPr lang="en" sz="1000">
                          <a:solidFill>
                            <a:srgbClr val="292929"/>
                          </a:solidFill>
                        </a:rPr>
                        <a:t>MDVP :  APQ11</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MDVP 11-point amplitude perturbation quotient </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5"/>
                  </a:ext>
                </a:extLst>
              </a:tr>
              <a:tr h="470750">
                <a:tc>
                  <a:txBody>
                    <a:bodyPr/>
                    <a:lstStyle/>
                    <a:p>
                      <a:pPr marL="0" lvl="0" indent="0" algn="l" rtl="0">
                        <a:spcBef>
                          <a:spcPts val="0"/>
                        </a:spcBef>
                        <a:spcAft>
                          <a:spcPts val="0"/>
                        </a:spcAft>
                        <a:buNone/>
                      </a:pPr>
                      <a:r>
                        <a:rPr lang="en" sz="1000">
                          <a:solidFill>
                            <a:srgbClr val="292929"/>
                          </a:solidFill>
                        </a:rPr>
                        <a:t>Shimmer:DDA</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Average absolute differences between the amplitude</a:t>
                      </a:r>
                      <a:endParaRPr sz="15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6"/>
                  </a:ext>
                </a:extLst>
              </a:tr>
              <a:tr h="361225">
                <a:tc>
                  <a:txBody>
                    <a:bodyPr/>
                    <a:lstStyle/>
                    <a:p>
                      <a:pPr marL="0" lvl="0" indent="0" algn="l" rtl="0">
                        <a:spcBef>
                          <a:spcPts val="0"/>
                        </a:spcBef>
                        <a:spcAft>
                          <a:spcPts val="0"/>
                        </a:spcAft>
                        <a:buNone/>
                      </a:pPr>
                      <a:r>
                        <a:rPr lang="en" sz="1000">
                          <a:solidFill>
                            <a:srgbClr val="292929"/>
                          </a:solidFill>
                        </a:rPr>
                        <a:t>NHR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rgbClr val="292929"/>
                          </a:solidFill>
                        </a:rPr>
                        <a:t>Noise to harmonics ratio</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7"/>
                  </a:ext>
                </a:extLst>
              </a:tr>
              <a:tr h="410725">
                <a:tc>
                  <a:txBody>
                    <a:bodyPr/>
                    <a:lstStyle/>
                    <a:p>
                      <a:pPr marL="0" lvl="0" indent="0" algn="l" rtl="0">
                        <a:spcBef>
                          <a:spcPts val="0"/>
                        </a:spcBef>
                        <a:spcAft>
                          <a:spcPts val="0"/>
                        </a:spcAft>
                        <a:buNone/>
                      </a:pPr>
                      <a:r>
                        <a:rPr lang="en" sz="1000">
                          <a:solidFill>
                            <a:srgbClr val="292929"/>
                          </a:solidFill>
                        </a:rPr>
                        <a:t>HNR</a:t>
                      </a:r>
                      <a:endParaRPr sz="100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rgbClr val="292929"/>
                          </a:solidFill>
                        </a:rPr>
                        <a:t> Harmonics to noise  ratio</a:t>
                      </a:r>
                      <a:endParaRPr sz="1000" dirty="0">
                        <a:solidFill>
                          <a:srgbClr val="292929"/>
                        </a:solidFill>
                      </a:endParaRPr>
                    </a:p>
                  </a:txBody>
                  <a:tcPr marL="91425" marR="91425" marT="91425" marB="91425">
                    <a:lnL w="9525" cap="flat" cmpd="sng">
                      <a:solidFill>
                        <a:srgbClr val="20124D"/>
                      </a:solidFill>
                      <a:prstDash val="solid"/>
                      <a:round/>
                      <a:headEnd type="none" w="sm" len="sm"/>
                      <a:tailEnd type="none" w="sm" len="sm"/>
                    </a:lnL>
                    <a:lnR w="9525" cap="flat" cmpd="sng">
                      <a:solidFill>
                        <a:srgbClr val="20124D"/>
                      </a:solidFill>
                      <a:prstDash val="solid"/>
                      <a:round/>
                      <a:headEnd type="none" w="sm" len="sm"/>
                      <a:tailEnd type="none" w="sm" len="sm"/>
                    </a:lnR>
                    <a:lnT w="9525" cap="flat" cmpd="sng">
                      <a:solidFill>
                        <a:srgbClr val="20124D"/>
                      </a:solidFill>
                      <a:prstDash val="solid"/>
                      <a:round/>
                      <a:headEnd type="none" w="sm" len="sm"/>
                      <a:tailEnd type="none" w="sm" len="sm"/>
                    </a:lnT>
                    <a:lnB w="9525" cap="flat" cmpd="sng">
                      <a:solidFill>
                        <a:srgbClr val="20124D"/>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833718" y="274194"/>
            <a:ext cx="7330098" cy="3065500"/>
          </a:xfrm>
          <a:prstGeom prst="rect">
            <a:avLst/>
          </a:prstGeom>
          <a:noFill/>
          <a:ln w="9525" cap="flat" cmpd="sng">
            <a:solidFill>
              <a:srgbClr val="20124D"/>
            </a:solidFill>
            <a:prstDash val="solid"/>
            <a:round/>
            <a:headEnd type="none" w="sm" len="sm"/>
            <a:tailEnd type="none" w="sm" len="sm"/>
          </a:ln>
        </p:spPr>
      </p:pic>
      <p:sp>
        <p:nvSpPr>
          <p:cNvPr id="196" name="Google Shape;196;p25"/>
          <p:cNvSpPr txBox="1"/>
          <p:nvPr/>
        </p:nvSpPr>
        <p:spPr>
          <a:xfrm>
            <a:off x="833718" y="3569661"/>
            <a:ext cx="7330098" cy="1231076"/>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t" anchorCtr="0">
            <a:spAutoFit/>
          </a:bodyPr>
          <a:lstStyle/>
          <a:p>
            <a:pPr marL="285750" indent="-285750">
              <a:buFont typeface="Wingdings" panose="05000000000000000000" pitchFamily="2" charset="2"/>
              <a:buChar char="q"/>
            </a:pPr>
            <a:r>
              <a:rPr lang="en-US" sz="1700" dirty="0"/>
              <a:t>From the above plot ,we can see that the people without Parkinson's have their fundamental frequencies that is either high or very low and the percentage of jitter is usually lower than 0.005%.</a:t>
            </a:r>
          </a:p>
          <a:p>
            <a:pPr marL="0" lvl="0" indent="0" algn="l" rtl="0">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6"/>
          <p:cNvPicPr preferRelativeResize="0"/>
          <p:nvPr/>
        </p:nvPicPr>
        <p:blipFill>
          <a:blip r:embed="rId3">
            <a:alphaModFix/>
          </a:blip>
          <a:stretch>
            <a:fillRect/>
          </a:stretch>
        </p:blipFill>
        <p:spPr>
          <a:xfrm>
            <a:off x="363750" y="1089875"/>
            <a:ext cx="8396800" cy="3781849"/>
          </a:xfrm>
          <a:prstGeom prst="rect">
            <a:avLst/>
          </a:prstGeom>
          <a:noFill/>
          <a:ln w="9525" cap="flat" cmpd="sng">
            <a:solidFill>
              <a:srgbClr val="20124D"/>
            </a:solidFill>
            <a:prstDash val="solid"/>
            <a:round/>
            <a:headEnd type="none" w="sm" len="sm"/>
            <a:tailEnd type="none" w="sm" len="sm"/>
          </a:ln>
        </p:spPr>
      </p:pic>
      <p:sp>
        <p:nvSpPr>
          <p:cNvPr id="202" name="Google Shape;202;p26"/>
          <p:cNvSpPr txBox="1">
            <a:spLocks noGrp="1"/>
          </p:cNvSpPr>
          <p:nvPr>
            <p:ph type="title"/>
          </p:nvPr>
        </p:nvSpPr>
        <p:spPr>
          <a:xfrm>
            <a:off x="1476238" y="306600"/>
            <a:ext cx="5404787" cy="823978"/>
          </a:xfrm>
          <a:prstGeom prst="rect">
            <a:avLst/>
          </a:prstGeom>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888" dirty="0">
                <a:solidFill>
                  <a:srgbClr val="3F3F3F"/>
                </a:solidFill>
              </a:rPr>
              <a:t>        </a:t>
            </a:r>
            <a:r>
              <a:rPr lang="en" sz="2000" b="1" dirty="0">
                <a:solidFill>
                  <a:srgbClr val="002060"/>
                </a:solidFill>
                <a:highlight>
                  <a:schemeClr val="lt1"/>
                </a:highlight>
                <a:latin typeface="Tahoma" panose="020B0604030504040204" pitchFamily="34" charset="0"/>
                <a:ea typeface="Tahoma" panose="020B0604030504040204" pitchFamily="34" charset="0"/>
                <a:cs typeface="Tahoma" panose="020B0604030504040204" pitchFamily="34" charset="0"/>
                <a:sym typeface="Times New Roman"/>
              </a:rPr>
              <a:t>GRAPHICAL REPRESENTATION</a:t>
            </a:r>
            <a:r>
              <a:rPr lang="en" sz="2000" b="1" dirty="0">
                <a:solidFill>
                  <a:srgbClr val="002060"/>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rPr>
              <a:t> </a:t>
            </a:r>
            <a:endParaRPr sz="2000" b="1" dirty="0">
              <a:solidFill>
                <a:srgbClr val="002060"/>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algn="l" rtl="0">
              <a:lnSpc>
                <a:spcPct val="85000"/>
              </a:lnSpc>
              <a:spcBef>
                <a:spcPts val="0"/>
              </a:spcBef>
              <a:spcAft>
                <a:spcPts val="0"/>
              </a:spcAft>
              <a:buClr>
                <a:srgbClr val="3F3F3F"/>
              </a:buClr>
              <a:buSzPts val="2000"/>
              <a:buFont typeface="Arial"/>
              <a:buNone/>
            </a:pPr>
            <a:r>
              <a:rPr lang="en" sz="2000" dirty="0">
                <a:solidFill>
                  <a:srgbClr val="0000FF"/>
                </a:solidFill>
                <a:highlight>
                  <a:schemeClr val="dk1"/>
                </a:highlight>
                <a:latin typeface="Tahoma" panose="020B0604030504040204" pitchFamily="34" charset="0"/>
                <a:ea typeface="Tahoma" panose="020B0604030504040204" pitchFamily="34" charset="0"/>
                <a:cs typeface="Tahoma" panose="020B0604030504040204" pitchFamily="34" charset="0"/>
                <a:sym typeface="Times New Roman"/>
              </a:rPr>
              <a:t>                     </a:t>
            </a:r>
            <a:endParaRPr sz="2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311700" y="155700"/>
            <a:ext cx="8520600" cy="5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                                </a:t>
            </a:r>
            <a:r>
              <a:rPr lang="en" sz="18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rPr>
              <a:t>CORRELATION MATRIX</a:t>
            </a:r>
            <a:endParaRPr sz="1800" b="1" dirty="0">
              <a:solidFill>
                <a:srgbClr val="00206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209" name="Google Shape;209;p27"/>
          <p:cNvPicPr preferRelativeResize="0"/>
          <p:nvPr/>
        </p:nvPicPr>
        <p:blipFill>
          <a:blip r:embed="rId3">
            <a:alphaModFix/>
          </a:blip>
          <a:stretch>
            <a:fillRect/>
          </a:stretch>
        </p:blipFill>
        <p:spPr>
          <a:xfrm>
            <a:off x="454625" y="788825"/>
            <a:ext cx="8142349" cy="4262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28"/>
          <p:cNvSpPr txBox="1">
            <a:spLocks noGrp="1"/>
          </p:cNvSpPr>
          <p:nvPr>
            <p:ph type="title"/>
          </p:nvPr>
        </p:nvSpPr>
        <p:spPr>
          <a:xfrm>
            <a:off x="589025" y="697525"/>
            <a:ext cx="4682100" cy="67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FF"/>
                </a:solidFill>
              </a:rPr>
              <a:t>      </a:t>
            </a:r>
            <a:r>
              <a:rPr lang="en" b="1" dirty="0">
                <a:solidFill>
                  <a:srgbClr val="002060"/>
                </a:solidFill>
                <a:latin typeface="Times New Roman"/>
                <a:ea typeface="Times New Roman"/>
                <a:cs typeface="Times New Roman"/>
                <a:sym typeface="Times New Roman"/>
              </a:rPr>
              <a:t>LOGISTIC REGRESSION</a:t>
            </a:r>
            <a:r>
              <a:rPr lang="en" b="1" dirty="0">
                <a:solidFill>
                  <a:srgbClr val="002060"/>
                </a:solidFill>
              </a:rPr>
              <a:t>                  </a:t>
            </a:r>
            <a:endParaRPr b="1" dirty="0">
              <a:solidFill>
                <a:srgbClr val="002060"/>
              </a:solidFill>
            </a:endParaRPr>
          </a:p>
        </p:txBody>
      </p:sp>
      <p:sp>
        <p:nvSpPr>
          <p:cNvPr id="217" name="Google Shape;217;p28"/>
          <p:cNvSpPr txBox="1">
            <a:spLocks noGrp="1"/>
          </p:cNvSpPr>
          <p:nvPr>
            <p:ph type="body" idx="1"/>
          </p:nvPr>
        </p:nvSpPr>
        <p:spPr>
          <a:xfrm>
            <a:off x="486500" y="1617400"/>
            <a:ext cx="4142100" cy="2908500"/>
          </a:xfrm>
          <a:prstGeom prst="rect">
            <a:avLst/>
          </a:prstGeom>
          <a:ln w="9525" cap="flat" cmpd="sng">
            <a:solidFill>
              <a:schemeClr val="bg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1500" b="1" dirty="0">
                <a:solidFill>
                  <a:srgbClr val="20124D"/>
                </a:solidFill>
                <a:latin typeface="Arial" panose="020B0604020202020204" pitchFamily="34" charset="0"/>
                <a:cs typeface="Arial" panose="020B0604020202020204" pitchFamily="34" charset="0"/>
              </a:rPr>
              <a:t>WHY NOT LOGISTIC REGRESSION ?</a:t>
            </a:r>
            <a:endParaRPr sz="1500" b="1" dirty="0">
              <a:solidFill>
                <a:srgbClr val="20124D"/>
              </a:solidFill>
              <a:latin typeface="Arial" panose="020B0604020202020204" pitchFamily="34" charset="0"/>
              <a:cs typeface="Arial" panose="020B0604020202020204" pitchFamily="34" charset="0"/>
            </a:endParaRPr>
          </a:p>
          <a:p>
            <a:pPr marL="0" lvl="0" indent="0" algn="l" rtl="0">
              <a:spcBef>
                <a:spcPts val="1200"/>
              </a:spcBef>
              <a:spcAft>
                <a:spcPts val="0"/>
              </a:spcAft>
              <a:buNone/>
            </a:pPr>
            <a:endParaRPr sz="1500" dirty="0">
              <a:solidFill>
                <a:srgbClr val="20124D"/>
              </a:solidFill>
              <a:latin typeface="Arial" panose="020B0604020202020204" pitchFamily="34" charset="0"/>
              <a:cs typeface="Arial" panose="020B0604020202020204" pitchFamily="34" charset="0"/>
            </a:endParaRPr>
          </a:p>
          <a:p>
            <a:pPr marL="285750" lvl="0" indent="-285750" algn="l" rtl="0">
              <a:spcBef>
                <a:spcPts val="1200"/>
              </a:spcBef>
              <a:spcAft>
                <a:spcPts val="0"/>
              </a:spcAft>
              <a:buFont typeface="Wingdings" panose="05000000000000000000" pitchFamily="2" charset="2"/>
              <a:buChar char="§"/>
            </a:pPr>
            <a:r>
              <a:rPr lang="en" sz="1400" dirty="0">
                <a:solidFill>
                  <a:srgbClr val="20124D"/>
                </a:solidFill>
                <a:latin typeface="Arial" panose="020B0604020202020204" pitchFamily="34" charset="0"/>
                <a:cs typeface="Arial" panose="020B0604020202020204" pitchFamily="34" charset="0"/>
              </a:rPr>
              <a:t>Logistic regression classifies by drawing a linear boundary hence it is seldom  used for real world scenario  where nonlinear classification boundary is required.</a:t>
            </a:r>
            <a:endParaRPr sz="1400" dirty="0">
              <a:solidFill>
                <a:srgbClr val="20124D"/>
              </a:solidFill>
              <a:latin typeface="Arial" panose="020B0604020202020204" pitchFamily="34" charset="0"/>
              <a:cs typeface="Arial" panose="020B0604020202020204" pitchFamily="34" charset="0"/>
            </a:endParaRPr>
          </a:p>
          <a:p>
            <a:pPr marL="285750" lvl="0" indent="-285750" algn="l" rtl="0">
              <a:spcBef>
                <a:spcPts val="1200"/>
              </a:spcBef>
              <a:spcAft>
                <a:spcPts val="1200"/>
              </a:spcAft>
              <a:buFont typeface="Wingdings" panose="05000000000000000000" pitchFamily="2" charset="2"/>
              <a:buChar char="§"/>
            </a:pPr>
            <a:r>
              <a:rPr lang="en" sz="1400" dirty="0">
                <a:solidFill>
                  <a:srgbClr val="20124D"/>
                </a:solidFill>
                <a:latin typeface="Arial" panose="020B0604020202020204" pitchFamily="34" charset="0"/>
                <a:cs typeface="Arial" panose="020B0604020202020204" pitchFamily="34" charset="0"/>
              </a:rPr>
              <a:t>Large number of features.</a:t>
            </a:r>
          </a:p>
          <a:p>
            <a:pPr marL="285750" lvl="0" indent="-285750" algn="l" rtl="0">
              <a:spcBef>
                <a:spcPts val="1200"/>
              </a:spcBef>
              <a:spcAft>
                <a:spcPts val="1200"/>
              </a:spcAft>
              <a:buFont typeface="Wingdings" panose="05000000000000000000" pitchFamily="2" charset="2"/>
              <a:buChar char="§"/>
            </a:pPr>
            <a:r>
              <a:rPr lang="en" sz="1400">
                <a:solidFill>
                  <a:srgbClr val="20124D"/>
                </a:solidFill>
                <a:latin typeface="Arial" panose="020B0604020202020204" pitchFamily="34" charset="0"/>
                <a:cs typeface="Arial" panose="020B0604020202020204" pitchFamily="34" charset="0"/>
              </a:rPr>
              <a:t>ACCURACY - 89.23</a:t>
            </a:r>
            <a:r>
              <a:rPr lang="en" sz="1400" dirty="0">
                <a:solidFill>
                  <a:srgbClr val="20124D"/>
                </a:solidFill>
                <a:latin typeface="Arial" panose="020B0604020202020204" pitchFamily="34" charset="0"/>
                <a:cs typeface="Arial" panose="020B0604020202020204" pitchFamily="34" charset="0"/>
              </a:rPr>
              <a:t>%</a:t>
            </a:r>
            <a:endParaRPr sz="1400" dirty="0">
              <a:solidFill>
                <a:srgbClr val="20124D"/>
              </a:solidFill>
              <a:latin typeface="Arial" panose="020B0604020202020204" pitchFamily="34" charset="0"/>
              <a:cs typeface="Arial" panose="020B0604020202020204" pitchFamily="34" charset="0"/>
            </a:endParaRPr>
          </a:p>
        </p:txBody>
      </p:sp>
      <p:pic>
        <p:nvPicPr>
          <p:cNvPr id="218" name="Google Shape;218;p28"/>
          <p:cNvPicPr preferRelativeResize="0"/>
          <p:nvPr/>
        </p:nvPicPr>
        <p:blipFill>
          <a:blip r:embed="rId3">
            <a:alphaModFix/>
          </a:blip>
          <a:stretch>
            <a:fillRect/>
          </a:stretch>
        </p:blipFill>
        <p:spPr>
          <a:xfrm>
            <a:off x="5042450" y="1617400"/>
            <a:ext cx="3615050" cy="2908500"/>
          </a:xfrm>
          <a:prstGeom prst="rect">
            <a:avLst/>
          </a:prstGeom>
          <a:noFill/>
          <a:ln w="9525" cap="flat" cmpd="sng">
            <a:solidFill>
              <a:srgbClr val="20124D"/>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544</TotalTime>
  <Words>1273</Words>
  <Application>Microsoft Office PowerPoint</Application>
  <PresentationFormat>On-screen Show (16:9)</PresentationFormat>
  <Paragraphs>175</Paragraphs>
  <Slides>30</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Source Code Pro</vt:lpstr>
      <vt:lpstr>Trebuchet MS</vt:lpstr>
      <vt:lpstr>Times New Roman</vt:lpstr>
      <vt:lpstr>Georgia</vt:lpstr>
      <vt:lpstr>Wingdings 3</vt:lpstr>
      <vt:lpstr>Wingdings</vt:lpstr>
      <vt:lpstr>Arial</vt:lpstr>
      <vt:lpstr>Bahnschrift</vt:lpstr>
      <vt:lpstr>Lato</vt:lpstr>
      <vt:lpstr>Tahoma</vt:lpstr>
      <vt:lpstr>Facet</vt:lpstr>
      <vt:lpstr>PowerPoint Presentation</vt:lpstr>
      <vt:lpstr>   WHAT IS PARKINSON DISEASE? </vt:lpstr>
      <vt:lpstr>PowerPoint Presentation</vt:lpstr>
      <vt:lpstr>                                OUR APPROACH</vt:lpstr>
      <vt:lpstr>EXTRACTED FEATURES FROM SPEECH RECORDINGS:                                                  </vt:lpstr>
      <vt:lpstr>PowerPoint Presentation</vt:lpstr>
      <vt:lpstr>        GRAPHICAL REPRESENTATION                       </vt:lpstr>
      <vt:lpstr>                                CORRELATION MATRIX</vt:lpstr>
      <vt:lpstr>      LOGISTIC REGRESSION                  </vt:lpstr>
      <vt:lpstr>                              KNN                                             </vt:lpstr>
      <vt:lpstr>                RANDOM FOREST               </vt:lpstr>
      <vt:lpstr>                                 XGBoost</vt:lpstr>
      <vt:lpstr>                  ADVANTAGES OF XGBOOST</vt:lpstr>
      <vt:lpstr>HOW WE DECIDED OUR MODEL ? </vt:lpstr>
      <vt:lpstr>MODEL FLOW DESIGN FOR DETECTION USING VOICE DATASET</vt:lpstr>
      <vt:lpstr>SCALING &amp; SPLITTING</vt:lpstr>
      <vt:lpstr>PowerPoint Presentation</vt:lpstr>
      <vt:lpstr>PowerPoint Presentation</vt:lpstr>
      <vt:lpstr>RUNTIME ANALYSIS</vt:lpstr>
      <vt:lpstr>PowerPoint Presentation</vt:lpstr>
      <vt:lpstr>PowerPoint Presentation</vt:lpstr>
      <vt:lpstr>PowerPoint Presentation</vt:lpstr>
      <vt:lpstr>                    RUNTIME OUTPUT</vt:lpstr>
      <vt:lpstr>                               CONCLUSION </vt:lpstr>
      <vt:lpstr>                   FURTHER DEVELOPMENT</vt:lpstr>
      <vt:lpstr> </vt:lpstr>
      <vt:lpstr>                            PYTHON LIBRARIES</vt:lpstr>
      <vt:lpstr>                              PYTHON LIBRARIES  </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Cinchana Jayaram</dc:creator>
  <cp:lastModifiedBy>Vivek Sharma</cp:lastModifiedBy>
  <cp:revision>39</cp:revision>
  <dcterms:modified xsi:type="dcterms:W3CDTF">2022-05-24T11:46:05Z</dcterms:modified>
</cp:coreProperties>
</file>